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30" r:id="rId1"/>
    <p:sldMasterId id="2147484442" r:id="rId2"/>
  </p:sldMasterIdLst>
  <p:notesMasterIdLst>
    <p:notesMasterId r:id="rId29"/>
  </p:notesMasterIdLst>
  <p:sldIdLst>
    <p:sldId id="690" r:id="rId3"/>
    <p:sldId id="671" r:id="rId4"/>
    <p:sldId id="604" r:id="rId5"/>
    <p:sldId id="686" r:id="rId6"/>
    <p:sldId id="687" r:id="rId7"/>
    <p:sldId id="704" r:id="rId8"/>
    <p:sldId id="688" r:id="rId9"/>
    <p:sldId id="689" r:id="rId10"/>
    <p:sldId id="619" r:id="rId11"/>
    <p:sldId id="621" r:id="rId12"/>
    <p:sldId id="696" r:id="rId13"/>
    <p:sldId id="697" r:id="rId14"/>
    <p:sldId id="698" r:id="rId15"/>
    <p:sldId id="699" r:id="rId16"/>
    <p:sldId id="700" r:id="rId17"/>
    <p:sldId id="701" r:id="rId18"/>
    <p:sldId id="702" r:id="rId19"/>
    <p:sldId id="703" r:id="rId20"/>
    <p:sldId id="630" r:id="rId21"/>
    <p:sldId id="634" r:id="rId22"/>
    <p:sldId id="691" r:id="rId23"/>
    <p:sldId id="692" r:id="rId24"/>
    <p:sldId id="635" r:id="rId25"/>
    <p:sldId id="694" r:id="rId26"/>
    <p:sldId id="684" r:id="rId27"/>
    <p:sldId id="685" r:id="rId28"/>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42" autoAdjust="0"/>
    <p:restoredTop sz="94676" autoAdjust="0"/>
  </p:normalViewPr>
  <p:slideViewPr>
    <p:cSldViewPr>
      <p:cViewPr varScale="1">
        <p:scale>
          <a:sx n="70" d="100"/>
          <a:sy n="70" d="100"/>
        </p:scale>
        <p:origin x="-528"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8790"/>
    </p:cViewPr>
  </p:sorterViewPr>
  <p:notesViewPr>
    <p:cSldViewPr>
      <p:cViewPr varScale="1">
        <p:scale>
          <a:sx n="56" d="100"/>
          <a:sy n="56" d="100"/>
        </p:scale>
        <p:origin x="-2580" y="-96"/>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fontAlgn="auto">
              <a:spcBef>
                <a:spcPts val="0"/>
              </a:spcBef>
              <a:spcAft>
                <a:spcPts val="0"/>
              </a:spcAft>
              <a:defRPr sz="1200">
                <a:latin typeface="+mn-lt"/>
              </a:defRPr>
            </a:lvl1pPr>
          </a:lstStyle>
          <a:p>
            <a:pPr>
              <a:defRPr/>
            </a:pPr>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fontAlgn="auto">
              <a:spcBef>
                <a:spcPts val="0"/>
              </a:spcBef>
              <a:spcAft>
                <a:spcPts val="0"/>
              </a:spcAft>
              <a:defRPr sz="1200">
                <a:latin typeface="+mn-lt"/>
              </a:defRPr>
            </a:lvl1pPr>
          </a:lstStyle>
          <a:p>
            <a:pPr>
              <a:defRPr/>
            </a:pPr>
            <a:fld id="{9A702E62-4E76-46C4-B67C-A820E8139F8C}" type="datetimeFigureOut">
              <a:rPr lang="en-US"/>
              <a:pPr>
                <a:defRPr/>
              </a:pPr>
              <a:t>1/6/2011</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smtClean="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fontAlgn="auto">
              <a:spcBef>
                <a:spcPts val="0"/>
              </a:spcBef>
              <a:spcAft>
                <a:spcPts val="0"/>
              </a:spcAft>
              <a:defRPr sz="1200">
                <a:latin typeface="+mn-lt"/>
              </a:defRPr>
            </a:lvl1pPr>
          </a:lstStyle>
          <a:p>
            <a:pPr>
              <a:defRPr/>
            </a:pPr>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fontAlgn="auto">
              <a:spcBef>
                <a:spcPts val="0"/>
              </a:spcBef>
              <a:spcAft>
                <a:spcPts val="0"/>
              </a:spcAft>
              <a:defRPr sz="1200">
                <a:latin typeface="+mn-lt"/>
              </a:defRPr>
            </a:lvl1pPr>
          </a:lstStyle>
          <a:p>
            <a:pPr>
              <a:defRPr/>
            </a:pPr>
            <a:fld id="{9AB66F4E-7F0C-4AA2-9DF7-B8DEA094BFDD}"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r>
              <a:rPr lang="en-US" dirty="0" smtClean="0"/>
              <a:t>12/14/2009</a:t>
            </a: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smtClean="0"/>
              <a:t>© Jackson Lewis LLP 2009</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2841C83-F895-4868-80E3-18D998FD8125}" type="slidenum">
              <a:rPr lang="en-US" smtClean="0"/>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dirty="0" smtClean="0"/>
              <a:t>12/14/2009</a:t>
            </a: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smtClean="0"/>
              <a:t>© Jackson Lewis LLP 2009</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CC63823-93C5-4F96-9AD3-ED7A31FDF0F0}"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dirty="0" smtClean="0"/>
              <a:t>12/14/2009</a:t>
            </a: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smtClean="0"/>
              <a:t>© Jackson Lewis LLP 2009</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9039A264-04A8-40DD-B03E-98D0B395E4EB}" type="slidenum">
              <a:rPr lang="en-US" smtClean="0"/>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05000" y="2130425"/>
            <a:ext cx="6553200" cy="1470025"/>
          </a:xfrm>
        </p:spPr>
        <p:txBody>
          <a:bodyPr/>
          <a:lstStyle>
            <a:lvl1pPr algn="ctr">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9812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r>
              <a:rPr lang="en-US" dirty="0" smtClean="0"/>
              <a:t>12/14/2009</a:t>
            </a: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smtClean="0"/>
              <a:t>© Jackson Lewis LLP 2009</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F719321-7938-4DA1-BCC2-F26C1D19D268}"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b="1"/>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dirty="0" smtClean="0"/>
              <a:t>12/14/2009</a:t>
            </a: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smtClean="0"/>
              <a:t>© Jackson Lewis LLP 2009</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F147EEB0-0C2C-47A4-913F-5CEBF07BA88C}"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5999" y="4406900"/>
            <a:ext cx="6208713"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2285999" y="2906713"/>
            <a:ext cx="6208713"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dirty="0" smtClean="0"/>
              <a:t>12/14/2009</a:t>
            </a: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smtClean="0"/>
              <a:t>© Jackson Lewis LLP 2009</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FD36162C-6F5E-4F9C-9CA9-1628C0BBCBC6}" type="slidenum">
              <a:rPr lang="en-US"/>
              <a:pPr>
                <a:defRPr/>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r>
              <a:rPr lang="en-US" dirty="0" smtClean="0"/>
              <a:t>12/14/2009</a:t>
            </a: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dirty="0" smtClean="0"/>
              <a:t>© Jackson Lewis LLP 2009</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9AE9174-69BD-4D5A-8531-ABF4177911F1}" type="slidenum">
              <a:rPr lang="en-US"/>
              <a:pPr>
                <a:defRPr/>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r>
              <a:rPr lang="en-US" dirty="0" smtClean="0"/>
              <a:t>12/14/2009</a:t>
            </a:r>
            <a:endParaRPr lang="en-US" dirty="0"/>
          </a:p>
        </p:txBody>
      </p:sp>
      <p:sp>
        <p:nvSpPr>
          <p:cNvPr id="8" name="Footer Placeholder 4"/>
          <p:cNvSpPr>
            <a:spLocks noGrp="1"/>
          </p:cNvSpPr>
          <p:nvPr>
            <p:ph type="ftr" sz="quarter" idx="11"/>
          </p:nvPr>
        </p:nvSpPr>
        <p:spPr/>
        <p:txBody>
          <a:bodyPr/>
          <a:lstStyle>
            <a:lvl1pPr>
              <a:defRPr/>
            </a:lvl1pPr>
          </a:lstStyle>
          <a:p>
            <a:pPr>
              <a:defRPr/>
            </a:pPr>
            <a:r>
              <a:rPr lang="en-US" dirty="0" smtClean="0"/>
              <a:t>© Jackson Lewis LLP 2009</a:t>
            </a: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38BE0AD7-90BD-4EE0-B835-7FB41790BB66}" type="slidenum">
              <a:rPr lang="en-US"/>
              <a:pPr>
                <a:defRPr/>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r>
              <a:rPr lang="en-US" dirty="0" smtClean="0"/>
              <a:t>12/14/2009</a:t>
            </a:r>
            <a:endParaRPr lang="en-US" dirty="0"/>
          </a:p>
        </p:txBody>
      </p:sp>
      <p:sp>
        <p:nvSpPr>
          <p:cNvPr id="4" name="Footer Placeholder 4"/>
          <p:cNvSpPr>
            <a:spLocks noGrp="1"/>
          </p:cNvSpPr>
          <p:nvPr>
            <p:ph type="ftr" sz="quarter" idx="11"/>
          </p:nvPr>
        </p:nvSpPr>
        <p:spPr/>
        <p:txBody>
          <a:bodyPr/>
          <a:lstStyle>
            <a:lvl1pPr>
              <a:defRPr/>
            </a:lvl1pPr>
          </a:lstStyle>
          <a:p>
            <a:pPr>
              <a:defRPr/>
            </a:pPr>
            <a:r>
              <a:rPr lang="en-US" dirty="0" smtClean="0"/>
              <a:t>© Jackson Lewis LLP 2009</a:t>
            </a: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FD069CAD-80A0-4A4C-A6B2-960E6E87971D}" type="slidenum">
              <a:rPr lang="en-US"/>
              <a:pPr>
                <a:defRPr/>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dirty="0" smtClean="0"/>
              <a:t>12/14/2009</a:t>
            </a:r>
            <a:endParaRPr lang="en-US" dirty="0"/>
          </a:p>
        </p:txBody>
      </p:sp>
      <p:sp>
        <p:nvSpPr>
          <p:cNvPr id="3" name="Footer Placeholder 4"/>
          <p:cNvSpPr>
            <a:spLocks noGrp="1"/>
          </p:cNvSpPr>
          <p:nvPr>
            <p:ph type="ftr" sz="quarter" idx="11"/>
          </p:nvPr>
        </p:nvSpPr>
        <p:spPr/>
        <p:txBody>
          <a:bodyPr/>
          <a:lstStyle>
            <a:lvl1pPr>
              <a:defRPr/>
            </a:lvl1pPr>
          </a:lstStyle>
          <a:p>
            <a:pPr>
              <a:defRPr/>
            </a:pPr>
            <a:r>
              <a:rPr lang="en-US" dirty="0" smtClean="0"/>
              <a:t>© Jackson Lewis LLP 2009</a:t>
            </a: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9B2C25B9-9BE2-4FC2-A4F4-A8207D24AA7A}" type="slidenum">
              <a:rPr lang="en-US"/>
              <a:pPr>
                <a:defRPr/>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dirty="0" smtClean="0"/>
              <a:t>12/14/2009</a:t>
            </a: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dirty="0" smtClean="0"/>
              <a:t>© Jackson Lewis LLP 2009</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0B1306AD-D0D7-455E-AA02-BE505F39B4B9}"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dirty="0" smtClean="0"/>
              <a:t>12/14/2009</a:t>
            </a: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smtClean="0"/>
              <a:t>© Jackson Lewis LLP 2009</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B9AD0C7-E8F4-43BE-AA7E-0363D7025B6C}" type="slidenum">
              <a:rPr lang="en-US" smtClean="0"/>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dirty="0" smtClean="0"/>
              <a:t>12/14/2009</a:t>
            </a: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dirty="0" smtClean="0"/>
              <a:t>© Jackson Lewis LLP 2009</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AD0BB6B8-7432-40D2-AD10-CCF33275AE1A}" type="slidenum">
              <a:rPr lang="en-US"/>
              <a:pPr>
                <a:defRPr/>
              </a:pPr>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dirty="0" smtClean="0"/>
              <a:t>12/14/2009</a:t>
            </a: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smtClean="0"/>
              <a:t>© Jackson Lewis LLP 2009</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C70EE68-9442-40B8-A319-F2D66C963884}" type="slidenum">
              <a:rPr lang="en-US"/>
              <a:pPr>
                <a:defRPr/>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dirty="0" smtClean="0"/>
              <a:t>12/14/2009</a:t>
            </a: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smtClean="0"/>
              <a:t>© Jackson Lewis LLP 2009</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57489C1-F545-44D9-A321-72CF583F262D}"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862387"/>
            <a:ext cx="7772400" cy="1362075"/>
          </a:xfrm>
        </p:spPr>
        <p:txBody>
          <a:bodyPr anchor="t"/>
          <a:lstStyle>
            <a:lvl1pPr algn="l">
              <a:defRPr sz="4000" b="1" cap="all">
                <a:solidFill>
                  <a:schemeClr val="tx2"/>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362200"/>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dirty="0" smtClean="0"/>
              <a:t>12/14/2009</a:t>
            </a: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smtClean="0"/>
              <a:t>© Jackson Lewis LLP 2009</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559A0FA-65D2-41B8-B6A0-EB986E5B9010}" type="slidenum">
              <a:rPr lang="en-US" smtClean="0"/>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r>
              <a:rPr lang="en-US" dirty="0" smtClean="0"/>
              <a:t>12/14/2009</a:t>
            </a: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dirty="0" smtClean="0"/>
              <a:t>© Jackson Lewis LLP 2009</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88429049-F8F4-43FA-B037-F5D9A1CEC3CB}"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r>
              <a:rPr lang="en-US" dirty="0" smtClean="0"/>
              <a:t>12/14/2009</a:t>
            </a:r>
            <a:endParaRPr lang="en-US" dirty="0"/>
          </a:p>
        </p:txBody>
      </p:sp>
      <p:sp>
        <p:nvSpPr>
          <p:cNvPr id="8" name="Footer Placeholder 4"/>
          <p:cNvSpPr>
            <a:spLocks noGrp="1"/>
          </p:cNvSpPr>
          <p:nvPr>
            <p:ph type="ftr" sz="quarter" idx="11"/>
          </p:nvPr>
        </p:nvSpPr>
        <p:spPr/>
        <p:txBody>
          <a:bodyPr/>
          <a:lstStyle>
            <a:lvl1pPr>
              <a:defRPr/>
            </a:lvl1pPr>
          </a:lstStyle>
          <a:p>
            <a:pPr>
              <a:defRPr/>
            </a:pPr>
            <a:r>
              <a:rPr lang="en-US" dirty="0" smtClean="0"/>
              <a:t>© Jackson Lewis LLP 2009</a:t>
            </a: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1F817BED-8C44-4FCD-9E55-4ADD8F1D6F0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r>
              <a:rPr lang="en-US" dirty="0" smtClean="0"/>
              <a:t>12/14/2009</a:t>
            </a:r>
            <a:endParaRPr lang="en-US" dirty="0"/>
          </a:p>
        </p:txBody>
      </p:sp>
      <p:sp>
        <p:nvSpPr>
          <p:cNvPr id="4" name="Footer Placeholder 4"/>
          <p:cNvSpPr>
            <a:spLocks noGrp="1"/>
          </p:cNvSpPr>
          <p:nvPr>
            <p:ph type="ftr" sz="quarter" idx="11"/>
          </p:nvPr>
        </p:nvSpPr>
        <p:spPr/>
        <p:txBody>
          <a:bodyPr/>
          <a:lstStyle>
            <a:lvl1pPr>
              <a:defRPr/>
            </a:lvl1pPr>
          </a:lstStyle>
          <a:p>
            <a:pPr>
              <a:defRPr/>
            </a:pPr>
            <a:r>
              <a:rPr lang="en-US" dirty="0" smtClean="0"/>
              <a:t>© Jackson Lewis LLP 2009</a:t>
            </a: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20B8BC1F-8537-4804-8401-65D5993D5F58}"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dirty="0" smtClean="0"/>
              <a:t>12/14/2009</a:t>
            </a:r>
            <a:endParaRPr lang="en-US" dirty="0"/>
          </a:p>
        </p:txBody>
      </p:sp>
      <p:sp>
        <p:nvSpPr>
          <p:cNvPr id="3" name="Footer Placeholder 4"/>
          <p:cNvSpPr>
            <a:spLocks noGrp="1"/>
          </p:cNvSpPr>
          <p:nvPr>
            <p:ph type="ftr" sz="quarter" idx="11"/>
          </p:nvPr>
        </p:nvSpPr>
        <p:spPr/>
        <p:txBody>
          <a:bodyPr/>
          <a:lstStyle>
            <a:lvl1pPr>
              <a:defRPr/>
            </a:lvl1pPr>
          </a:lstStyle>
          <a:p>
            <a:pPr>
              <a:defRPr/>
            </a:pPr>
            <a:r>
              <a:rPr lang="en-US" dirty="0" smtClean="0"/>
              <a:t>© Jackson Lewis LLP 2009</a:t>
            </a: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ABAD8768-8453-43EF-8949-F021C04A00E0}"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dirty="0" smtClean="0"/>
              <a:t>12/14/2009</a:t>
            </a: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dirty="0" smtClean="0"/>
              <a:t>© Jackson Lewis LLP 2009</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33209151-2D93-4768-B04C-91481EE038CC}" type="slidenum">
              <a:rPr lang="en-US" smtClean="0"/>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dirty="0" smtClean="0"/>
              <a:t>12/14/2009</a:t>
            </a: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dirty="0" smtClean="0"/>
              <a:t>© Jackson Lewis LLP 2009</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684B1A21-4476-4917-A911-8AB0840DB5E7}" type="slidenum">
              <a:rPr lang="en-US" smtClean="0"/>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5.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r>
              <a:rPr lang="en-US" dirty="0" smtClean="0"/>
              <a:t>12/14/2009</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dirty="0" smtClean="0"/>
              <a:t>© Jackson Lewis LLP 2009</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C2A6A798-A856-4E8A-A72F-7ADFEF52F212}" type="slidenum">
              <a:rPr lang="en-US"/>
              <a:pPr>
                <a:defRPr/>
              </a:pPr>
              <a:t>‹#›</a:t>
            </a:fld>
            <a:endParaRPr lang="en-US" dirty="0"/>
          </a:p>
        </p:txBody>
      </p:sp>
      <p:pic>
        <p:nvPicPr>
          <p:cNvPr id="1031" name="Picture 2" descr="C:\Documents and Settings\UMAR\My Documents\My Pictures\img_bg.jpg"/>
          <p:cNvPicPr>
            <a:picLocks noChangeAspect="1" noChangeArrowheads="1"/>
          </p:cNvPicPr>
          <p:nvPr/>
        </p:nvPicPr>
        <p:blipFill>
          <a:blip r:embed="rId13" cstate="print"/>
          <a:srcRect r="12791"/>
          <a:stretch>
            <a:fillRect/>
          </a:stretch>
        </p:blipFill>
        <p:spPr bwMode="auto">
          <a:xfrm>
            <a:off x="0" y="0"/>
            <a:ext cx="9144000" cy="1371600"/>
          </a:xfrm>
          <a:prstGeom prst="rect">
            <a:avLst/>
          </a:prstGeom>
          <a:noFill/>
          <a:ln w="9525">
            <a:noFill/>
            <a:miter lim="800000"/>
            <a:headEnd/>
            <a:tailEnd/>
          </a:ln>
        </p:spPr>
      </p:pic>
      <p:pic>
        <p:nvPicPr>
          <p:cNvPr id="2" name="Picture 2" descr="bk logo"/>
          <p:cNvPicPr>
            <a:picLocks noChangeAspect="1" noChangeArrowheads="1"/>
          </p:cNvPicPr>
          <p:nvPr/>
        </p:nvPicPr>
        <p:blipFill>
          <a:blip r:embed="rId14" cstate="email">
            <a:grayscl/>
            <a:lum bright="-30000" contrast="50000"/>
          </a:blip>
          <a:srcRect/>
          <a:stretch>
            <a:fillRect/>
          </a:stretch>
        </p:blipFill>
        <p:spPr bwMode="auto">
          <a:xfrm rot="10800000">
            <a:off x="-228600" y="4800600"/>
            <a:ext cx="3094827" cy="2308224"/>
          </a:xfrm>
          <a:prstGeom prst="rect">
            <a:avLst/>
          </a:prstGeom>
          <a:noFill/>
          <a:ln w="9525">
            <a:noFill/>
            <a:miter lim="800000"/>
            <a:headEnd/>
            <a:tailEnd/>
          </a:ln>
          <a:effectLst>
            <a:softEdge rad="317500"/>
          </a:effectLst>
        </p:spPr>
      </p:pic>
      <p:pic>
        <p:nvPicPr>
          <p:cNvPr id="1033" name="Picture 2" descr="F:\Graphic Cab\Logo &amp; Ico\Icon's\dot png\Internet.png"/>
          <p:cNvPicPr>
            <a:picLocks noChangeAspect="1" noChangeArrowheads="1"/>
          </p:cNvPicPr>
          <p:nvPr/>
        </p:nvPicPr>
        <p:blipFill>
          <a:blip r:embed="rId15" cstate="print"/>
          <a:srcRect/>
          <a:stretch>
            <a:fillRect/>
          </a:stretch>
        </p:blipFill>
        <p:spPr bwMode="auto">
          <a:xfrm>
            <a:off x="352425" y="5562600"/>
            <a:ext cx="1019175" cy="1019175"/>
          </a:xfrm>
          <a:prstGeom prst="rect">
            <a:avLst/>
          </a:prstGeom>
          <a:noFill/>
          <a:ln w="9525">
            <a:noFill/>
            <a:miter lim="800000"/>
            <a:headEnd/>
            <a:tailEnd/>
          </a:ln>
        </p:spPr>
      </p:pic>
      <p:sp>
        <p:nvSpPr>
          <p:cNvPr id="10" name="Oval 9"/>
          <p:cNvSpPr/>
          <p:nvPr/>
        </p:nvSpPr>
        <p:spPr>
          <a:xfrm>
            <a:off x="-76200" y="5791200"/>
            <a:ext cx="1828800" cy="609600"/>
          </a:xfrm>
          <a:prstGeom prst="ellipse">
            <a:avLst/>
          </a:prstGeom>
          <a:solidFill>
            <a:schemeClr val="bg1"/>
          </a:solidFill>
          <a:ln w="127000">
            <a:solidFill>
              <a:schemeClr val="bg1"/>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pic>
        <p:nvPicPr>
          <p:cNvPr id="11" name="Picture 10" descr="Attorneys at Law Color.bmp"/>
          <p:cNvPicPr>
            <a:picLocks noChangeAspect="1"/>
          </p:cNvPicPr>
          <p:nvPr/>
        </p:nvPicPr>
        <p:blipFill>
          <a:blip r:embed="rId16" cstate="email">
            <a:clrChange>
              <a:clrFrom>
                <a:srgbClr val="FFFFFF"/>
              </a:clrFrom>
              <a:clrTo>
                <a:srgbClr val="FFFFFF">
                  <a:alpha val="0"/>
                </a:srgbClr>
              </a:clrTo>
            </a:clrChange>
          </a:blip>
          <a:stretch>
            <a:fillRect/>
          </a:stretch>
        </p:blipFill>
        <p:spPr>
          <a:xfrm>
            <a:off x="228600" y="5943600"/>
            <a:ext cx="1295404" cy="313741"/>
          </a:xfrm>
          <a:prstGeom prst="rect">
            <a:avLst/>
          </a:prstGeom>
          <a:effectLst>
            <a:glow rad="139700">
              <a:schemeClr val="bg1">
                <a:alpha val="40000"/>
              </a:schemeClr>
            </a:glow>
          </a:effectLst>
        </p:spPr>
      </p:pic>
      <p:sp>
        <p:nvSpPr>
          <p:cNvPr id="1026" name="Title Placeholder 1"/>
          <p:cNvSpPr>
            <a:spLocks noGrp="1"/>
          </p:cNvSpPr>
          <p:nvPr>
            <p:ph type="title"/>
          </p:nvPr>
        </p:nvSpPr>
        <p:spPr bwMode="auto">
          <a:xfrm>
            <a:off x="457200" y="1524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Tree>
  </p:cSld>
  <p:clrMap bg1="lt1" tx1="dk1" bg2="lt2" tx2="dk2" accent1="accent1" accent2="accent2" accent3="accent3" accent4="accent4" accent5="accent5" accent6="accent6" hlink="hlink" folHlink="folHlink"/>
  <p:sldLayoutIdLst>
    <p:sldLayoutId id="2147484431" r:id="rId1"/>
    <p:sldLayoutId id="2147484432" r:id="rId2"/>
    <p:sldLayoutId id="2147484433" r:id="rId3"/>
    <p:sldLayoutId id="2147484434" r:id="rId4"/>
    <p:sldLayoutId id="2147484435" r:id="rId5"/>
    <p:sldLayoutId id="2147484436" r:id="rId6"/>
    <p:sldLayoutId id="2147484437" r:id="rId7"/>
    <p:sldLayoutId id="2147484438" r:id="rId8"/>
    <p:sldLayoutId id="2147484439" r:id="rId9"/>
    <p:sldLayoutId id="2147484440" r:id="rId10"/>
    <p:sldLayoutId id="2147484441" r:id="rId11"/>
  </p:sldLayoutIdLst>
  <p:hf hdr="0" ftr="0" dt="0"/>
  <p:txStyles>
    <p:titleStyle>
      <a:lvl1pPr algn="ctr" rtl="0" eaLnBrk="1" fontAlgn="base" hangingPunct="1">
        <a:spcBef>
          <a:spcPct val="0"/>
        </a:spcBef>
        <a:spcAft>
          <a:spcPct val="0"/>
        </a:spcAft>
        <a:defRPr sz="4400" kern="1200">
          <a:solidFill>
            <a:schemeClr val="bg1"/>
          </a:solidFill>
          <a:effectLst>
            <a:glow rad="228600">
              <a:schemeClr val="accent1">
                <a:satMod val="175000"/>
                <a:alpha val="40000"/>
              </a:schemeClr>
            </a:glow>
          </a:effectLst>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1981200" y="274638"/>
            <a:ext cx="6705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2051" name="Text Placeholder 2"/>
          <p:cNvSpPr>
            <a:spLocks noGrp="1"/>
          </p:cNvSpPr>
          <p:nvPr>
            <p:ph type="body" idx="1"/>
          </p:nvPr>
        </p:nvSpPr>
        <p:spPr bwMode="auto">
          <a:xfrm>
            <a:off x="1981200" y="1600200"/>
            <a:ext cx="6705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dirty="0" smtClean="0"/>
              <a:t>12/14/2009</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US" dirty="0" smtClean="0"/>
              <a:t>© Jackson Lewis LLP 2009</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27DF7C10-89B7-4F51-99E5-6CBD9E60FDA4}" type="slidenum">
              <a:rPr lang="en-US"/>
              <a:pPr>
                <a:defRPr/>
              </a:pPr>
              <a:t>‹#›</a:t>
            </a:fld>
            <a:endParaRPr lang="en-US" dirty="0"/>
          </a:p>
        </p:txBody>
      </p:sp>
      <p:pic>
        <p:nvPicPr>
          <p:cNvPr id="2055" name="Picture 2" descr="C:\Documents and Settings\UMAR\My Documents\My Pictures\img_bg.jpg"/>
          <p:cNvPicPr>
            <a:picLocks noChangeAspect="1" noChangeArrowheads="1"/>
          </p:cNvPicPr>
          <p:nvPr/>
        </p:nvPicPr>
        <p:blipFill>
          <a:blip r:embed="rId13" cstate="print"/>
          <a:srcRect/>
          <a:stretch>
            <a:fillRect/>
          </a:stretch>
        </p:blipFill>
        <p:spPr bwMode="auto">
          <a:xfrm>
            <a:off x="0" y="0"/>
            <a:ext cx="1643063"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443" r:id="rId1"/>
    <p:sldLayoutId id="2147484444" r:id="rId2"/>
    <p:sldLayoutId id="2147484445" r:id="rId3"/>
    <p:sldLayoutId id="2147484446" r:id="rId4"/>
    <p:sldLayoutId id="2147484447" r:id="rId5"/>
    <p:sldLayoutId id="2147484448" r:id="rId6"/>
    <p:sldLayoutId id="2147484449" r:id="rId7"/>
    <p:sldLayoutId id="2147484450" r:id="rId8"/>
    <p:sldLayoutId id="2147484451" r:id="rId9"/>
    <p:sldLayoutId id="2147484452" r:id="rId10"/>
    <p:sldLayoutId id="2147484453" r:id="rId11"/>
  </p:sldLayoutIdLst>
  <p:hf hdr="0" ftr="0" dt="0"/>
  <p:txStyles>
    <p:titleStyle>
      <a:lvl1pPr algn="l" rtl="0" eaLnBrk="1" fontAlgn="base" hangingPunct="1">
        <a:spcBef>
          <a:spcPct val="0"/>
        </a:spcBef>
        <a:spcAft>
          <a:spcPct val="0"/>
        </a:spcAft>
        <a:defRPr sz="4400" b="1" kern="1200">
          <a:solidFill>
            <a:schemeClr val="tx2">
              <a:lumMod val="75000"/>
            </a:schemeClr>
          </a:solidFill>
          <a:effectLst>
            <a:glow rad="101600">
              <a:schemeClr val="accent1">
                <a:satMod val="175000"/>
                <a:alpha val="40000"/>
              </a:schemeClr>
            </a:glow>
          </a:effectLst>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hammockb@jacksonlewis.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How To Prepare For An OSHA Inspection</a:t>
            </a:r>
            <a:endParaRPr lang="en-US" dirty="0"/>
          </a:p>
        </p:txBody>
      </p:sp>
      <p:sp>
        <p:nvSpPr>
          <p:cNvPr id="6" name="Subtitle 5"/>
          <p:cNvSpPr>
            <a:spLocks noGrp="1"/>
          </p:cNvSpPr>
          <p:nvPr>
            <p:ph type="subTitle" idx="1"/>
          </p:nvPr>
        </p:nvSpPr>
        <p:spPr/>
        <p:txBody>
          <a:bodyPr/>
          <a:lstStyle/>
          <a:p>
            <a:r>
              <a:rPr lang="en-US" sz="2800" dirty="0" smtClean="0"/>
              <a:t>Brad Hammock</a:t>
            </a:r>
          </a:p>
          <a:p>
            <a:r>
              <a:rPr lang="en-US" sz="2800" dirty="0" smtClean="0"/>
              <a:t>Jackson Lewis LLP</a:t>
            </a:r>
          </a:p>
          <a:p>
            <a:r>
              <a:rPr lang="en-US" sz="2800" dirty="0" smtClean="0">
                <a:hlinkClick r:id="rId2"/>
              </a:rPr>
              <a:t>hammockb@jacksonlewis.com</a:t>
            </a:r>
            <a:endParaRPr lang="en-US" sz="2800" dirty="0" smtClean="0"/>
          </a:p>
          <a:p>
            <a:r>
              <a:rPr lang="en-US" sz="2800" dirty="0" smtClean="0"/>
              <a:t>703-483-8316</a:t>
            </a:r>
            <a:endParaRPr lang="en-US" sz="2800" dirty="0"/>
          </a:p>
        </p:txBody>
      </p:sp>
      <p:sp>
        <p:nvSpPr>
          <p:cNvPr id="4" name="Slide Number Placeholder 3"/>
          <p:cNvSpPr>
            <a:spLocks noGrp="1"/>
          </p:cNvSpPr>
          <p:nvPr>
            <p:ph type="sldNum" sz="quarter" idx="12"/>
          </p:nvPr>
        </p:nvSpPr>
        <p:spPr/>
        <p:txBody>
          <a:bodyPr/>
          <a:lstStyle/>
          <a:p>
            <a:pPr>
              <a:defRPr/>
            </a:pPr>
            <a:fld id="{4B9AD0C7-E8F4-43BE-AA7E-0363D7025B6C}" type="slidenum">
              <a:rPr lang="en-US" smtClean="0"/>
              <a:pPr>
                <a:defRPr/>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Knock</a:t>
            </a:r>
            <a:endParaRPr lang="en-US" dirty="0"/>
          </a:p>
        </p:txBody>
      </p:sp>
      <p:sp>
        <p:nvSpPr>
          <p:cNvPr id="3" name="Content Placeholder 2"/>
          <p:cNvSpPr>
            <a:spLocks noGrp="1"/>
          </p:cNvSpPr>
          <p:nvPr>
            <p:ph idx="1"/>
          </p:nvPr>
        </p:nvSpPr>
        <p:spPr/>
        <p:txBody>
          <a:bodyPr/>
          <a:lstStyle/>
          <a:p>
            <a:r>
              <a:rPr lang="en-US" sz="2000" dirty="0" smtClean="0"/>
              <a:t>No advance knowledge – usually!</a:t>
            </a:r>
          </a:p>
          <a:p>
            <a:r>
              <a:rPr lang="en-US" sz="2000" dirty="0" smtClean="0"/>
              <a:t>Credentials</a:t>
            </a:r>
          </a:p>
          <a:p>
            <a:r>
              <a:rPr lang="en-US" sz="2000" dirty="0" smtClean="0"/>
              <a:t>Tip:  Ask inspector to explain the purpose of the inspection</a:t>
            </a:r>
          </a:p>
          <a:p>
            <a:pPr lvl="1"/>
            <a:r>
              <a:rPr lang="en-US" sz="2000" dirty="0" smtClean="0"/>
              <a:t>“Programmed” inspection</a:t>
            </a:r>
          </a:p>
          <a:p>
            <a:pPr lvl="2"/>
            <a:r>
              <a:rPr lang="en-US" sz="2000" dirty="0" smtClean="0"/>
              <a:t>SST</a:t>
            </a:r>
          </a:p>
          <a:p>
            <a:pPr lvl="2"/>
            <a:r>
              <a:rPr lang="en-US" sz="2000" dirty="0" smtClean="0"/>
              <a:t>National Emphasis Program</a:t>
            </a:r>
          </a:p>
          <a:p>
            <a:pPr lvl="2"/>
            <a:r>
              <a:rPr lang="en-US" sz="2000" dirty="0" smtClean="0"/>
              <a:t>Local Emphasis Program</a:t>
            </a:r>
          </a:p>
          <a:p>
            <a:pPr lvl="1"/>
            <a:r>
              <a:rPr lang="en-US" sz="2000" dirty="0" smtClean="0"/>
              <a:t>Response to fatality or catastrophic event</a:t>
            </a:r>
          </a:p>
          <a:p>
            <a:pPr lvl="1"/>
            <a:r>
              <a:rPr lang="en-US" sz="2000" dirty="0" smtClean="0"/>
              <a:t>Response to employee complaint</a:t>
            </a:r>
          </a:p>
          <a:p>
            <a:r>
              <a:rPr lang="en-US" sz="2000" dirty="0" smtClean="0"/>
              <a:t>Have designated area to conduct opening conference and interviews</a:t>
            </a:r>
          </a:p>
          <a:p>
            <a:r>
              <a:rPr lang="en-US" sz="2000" dirty="0" smtClean="0"/>
              <a:t>Designate certain individuals to interface with OSHA</a:t>
            </a:r>
          </a:p>
          <a:p>
            <a:pPr>
              <a:buNone/>
            </a:pPr>
            <a:endParaRPr lang="en-US" dirty="0" smtClean="0"/>
          </a:p>
          <a:p>
            <a:pPr>
              <a:buNone/>
            </a:pPr>
            <a:endParaRPr lang="en-US" dirty="0" smtClean="0"/>
          </a:p>
        </p:txBody>
      </p:sp>
      <p:sp>
        <p:nvSpPr>
          <p:cNvPr id="4" name="Slide Number Placeholder 3"/>
          <p:cNvSpPr>
            <a:spLocks noGrp="1"/>
          </p:cNvSpPr>
          <p:nvPr>
            <p:ph type="sldNum" sz="quarter" idx="12"/>
          </p:nvPr>
        </p:nvSpPr>
        <p:spPr/>
        <p:txBody>
          <a:bodyPr/>
          <a:lstStyle/>
          <a:p>
            <a:pPr>
              <a:defRPr/>
            </a:pPr>
            <a:fld id="{4B9AD0C7-E8F4-43BE-AA7E-0363D7025B6C}" type="slidenum">
              <a:rPr lang="en-US" smtClean="0"/>
              <a:pPr>
                <a:defRPr/>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1</a:t>
            </a:r>
            <a:endParaRPr lang="en-US" dirty="0"/>
          </a:p>
        </p:txBody>
      </p:sp>
      <p:sp>
        <p:nvSpPr>
          <p:cNvPr id="3" name="Content Placeholder 2"/>
          <p:cNvSpPr>
            <a:spLocks noGrp="1"/>
          </p:cNvSpPr>
          <p:nvPr>
            <p:ph idx="1"/>
          </p:nvPr>
        </p:nvSpPr>
        <p:spPr/>
        <p:txBody>
          <a:bodyPr/>
          <a:lstStyle/>
          <a:p>
            <a:r>
              <a:rPr lang="en-US" dirty="0" smtClean="0"/>
              <a:t>A compliance officer initiates an unannounced inspection of your facility.  For a number of reasons, there are no company representatives available to meet with the compliance officer, can the greeter (e.g., receptionist) request that the compliance officer return at a later time?</a:t>
            </a:r>
            <a:endParaRPr lang="en-US" dirty="0"/>
          </a:p>
        </p:txBody>
      </p:sp>
      <p:sp>
        <p:nvSpPr>
          <p:cNvPr id="4" name="Slide Number Placeholder 3"/>
          <p:cNvSpPr>
            <a:spLocks noGrp="1"/>
          </p:cNvSpPr>
          <p:nvPr>
            <p:ph type="sldNum" sz="quarter" idx="12"/>
          </p:nvPr>
        </p:nvSpPr>
        <p:spPr/>
        <p:txBody>
          <a:bodyPr/>
          <a:lstStyle/>
          <a:p>
            <a:pPr>
              <a:defRPr/>
            </a:pPr>
            <a:fld id="{4B9AD0C7-E8F4-43BE-AA7E-0363D7025B6C}" type="slidenum">
              <a:rPr lang="en-US" smtClean="0"/>
              <a:pPr>
                <a:defRPr/>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Opening Conference</a:t>
            </a:r>
            <a:endParaRPr lang="en-US" dirty="0"/>
          </a:p>
        </p:txBody>
      </p:sp>
      <p:sp>
        <p:nvSpPr>
          <p:cNvPr id="3" name="Content Placeholder 2"/>
          <p:cNvSpPr>
            <a:spLocks noGrp="1"/>
          </p:cNvSpPr>
          <p:nvPr>
            <p:ph idx="1"/>
          </p:nvPr>
        </p:nvSpPr>
        <p:spPr/>
        <p:txBody>
          <a:bodyPr/>
          <a:lstStyle/>
          <a:p>
            <a:r>
              <a:rPr lang="en-US" sz="1600" dirty="0" smtClean="0"/>
              <a:t>The CSHO will first conduct an opening conference.  During the opening conference, the CSHO will: </a:t>
            </a:r>
          </a:p>
          <a:p>
            <a:pPr lvl="1"/>
            <a:r>
              <a:rPr lang="en-US" sz="1600" dirty="0" smtClean="0"/>
              <a:t>Describe the purpose of the inspection. </a:t>
            </a:r>
          </a:p>
          <a:p>
            <a:pPr lvl="1"/>
            <a:r>
              <a:rPr lang="en-US" sz="1600" dirty="0" smtClean="0"/>
              <a:t>If the facility is a union facility, the compliance officer may request that an employee representative participate in the opening conference.  </a:t>
            </a:r>
          </a:p>
          <a:p>
            <a:pPr lvl="1"/>
            <a:r>
              <a:rPr lang="en-US" sz="1600" dirty="0" smtClean="0"/>
              <a:t>Outline in general terms the scope of the inspection, including the need for private employee interviews, physical inspection of the workplace and records, etc. </a:t>
            </a:r>
          </a:p>
          <a:p>
            <a:pPr lvl="1"/>
            <a:r>
              <a:rPr lang="en-US" sz="1600" dirty="0" smtClean="0"/>
              <a:t>Review personal protective equipment (PPE) hazard assessment.</a:t>
            </a:r>
          </a:p>
          <a:p>
            <a:pPr lvl="1"/>
            <a:r>
              <a:rPr lang="en-US" sz="1600" dirty="0" smtClean="0"/>
              <a:t>Review OSHA 300 Logs and 300A summary forms.</a:t>
            </a:r>
          </a:p>
          <a:p>
            <a:pPr lvl="1"/>
            <a:r>
              <a:rPr lang="en-US" sz="1600" dirty="0" smtClean="0"/>
              <a:t>Likely review your entry permits. </a:t>
            </a:r>
          </a:p>
          <a:p>
            <a:r>
              <a:rPr lang="en-US" sz="1600" b="1" dirty="0" smtClean="0"/>
              <a:t>Must know and be able to readily provide for the compliance officer copies of PPE hazard assessment and OSHA 300 Logs and 300A summary forms.</a:t>
            </a:r>
            <a:r>
              <a:rPr lang="en-US" sz="1600" dirty="0" smtClean="0"/>
              <a:t>   </a:t>
            </a:r>
          </a:p>
          <a:p>
            <a:r>
              <a:rPr lang="en-US" sz="1600" dirty="0" smtClean="0"/>
              <a:t>If there is an area in the plant that contains or might reveal trade secrets, inform the CSHO of this during the opening conference.  </a:t>
            </a:r>
          </a:p>
          <a:p>
            <a:pPr>
              <a:spcBef>
                <a:spcPts val="600"/>
              </a:spcBef>
            </a:pPr>
            <a:endParaRPr lang="en-US" sz="1200" dirty="0" smtClean="0"/>
          </a:p>
        </p:txBody>
      </p:sp>
      <p:sp>
        <p:nvSpPr>
          <p:cNvPr id="4" name="Slide Number Placeholder 3"/>
          <p:cNvSpPr>
            <a:spLocks noGrp="1"/>
          </p:cNvSpPr>
          <p:nvPr>
            <p:ph type="sldNum" sz="quarter" idx="12"/>
          </p:nvPr>
        </p:nvSpPr>
        <p:spPr/>
        <p:txBody>
          <a:bodyPr/>
          <a:lstStyle/>
          <a:p>
            <a:pPr>
              <a:defRPr/>
            </a:pPr>
            <a:fld id="{4B9AD0C7-E8F4-43BE-AA7E-0363D7025B6C}" type="slidenum">
              <a:rPr lang="en-US" smtClean="0"/>
              <a:pPr>
                <a:defRPr/>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err="1" smtClean="0"/>
              <a:t>Walkaround</a:t>
            </a:r>
            <a:endParaRPr lang="en-US" dirty="0"/>
          </a:p>
        </p:txBody>
      </p:sp>
      <p:sp>
        <p:nvSpPr>
          <p:cNvPr id="3" name="Content Placeholder 2"/>
          <p:cNvSpPr>
            <a:spLocks noGrp="1"/>
          </p:cNvSpPr>
          <p:nvPr>
            <p:ph idx="1"/>
          </p:nvPr>
        </p:nvSpPr>
        <p:spPr/>
        <p:txBody>
          <a:bodyPr/>
          <a:lstStyle/>
          <a:p>
            <a:r>
              <a:rPr lang="en-US" sz="1600" dirty="0" smtClean="0"/>
              <a:t>The scope will depend upon the nature and purpose of the inspection.  OSHA may have authority to perform a comprehensive inspection, which may involve a full facility </a:t>
            </a:r>
            <a:r>
              <a:rPr lang="en-US" sz="1600" dirty="0" err="1" smtClean="0"/>
              <a:t>walkaround</a:t>
            </a:r>
            <a:r>
              <a:rPr lang="en-US" sz="1600" dirty="0" smtClean="0"/>
              <a:t>, along with hygiene sampling. </a:t>
            </a:r>
          </a:p>
          <a:p>
            <a:r>
              <a:rPr lang="en-US" sz="1600" dirty="0" smtClean="0"/>
              <a:t>Management should accompany the compliance officer during the inspection.   The compliance officer is permitted to take photographs or videotapes whenever the compliance officer determines that it is necessary to do so.  Any photographs or videotapes taken by the compliance officer should be replicated by the company.  </a:t>
            </a:r>
          </a:p>
          <a:p>
            <a:r>
              <a:rPr lang="en-US" sz="1600" dirty="0" smtClean="0"/>
              <a:t>During the </a:t>
            </a:r>
            <a:r>
              <a:rPr lang="en-US" sz="1600" dirty="0" err="1" smtClean="0"/>
              <a:t>walkaround</a:t>
            </a:r>
            <a:r>
              <a:rPr lang="en-US" sz="1600" dirty="0" smtClean="0"/>
              <a:t>, the compliance officer may recommend that certain alleged hazards be corrected and suggest possible means of correction.  It is OK to correct alleged hazards  identified. </a:t>
            </a:r>
          </a:p>
          <a:p>
            <a:r>
              <a:rPr lang="en-US" sz="1600" dirty="0" smtClean="0"/>
              <a:t>An employee representative must be given the opportunity to accompany the CSHO in the physical inspection of the plant. </a:t>
            </a:r>
          </a:p>
          <a:p>
            <a:r>
              <a:rPr lang="en-US" sz="1600" b="1" dirty="0" smtClean="0"/>
              <a:t>The Company representative must require that the compliance officer abide by </a:t>
            </a:r>
            <a:r>
              <a:rPr lang="en-US" sz="1600" b="1" u="sng" dirty="0" smtClean="0"/>
              <a:t>all</a:t>
            </a:r>
            <a:r>
              <a:rPr lang="en-US" sz="1600" b="1" dirty="0" smtClean="0"/>
              <a:t> company safety rules.</a:t>
            </a:r>
          </a:p>
          <a:p>
            <a:endParaRPr lang="en-US" sz="1100" dirty="0"/>
          </a:p>
        </p:txBody>
      </p:sp>
      <p:sp>
        <p:nvSpPr>
          <p:cNvPr id="4" name="Slide Number Placeholder 3"/>
          <p:cNvSpPr>
            <a:spLocks noGrp="1"/>
          </p:cNvSpPr>
          <p:nvPr>
            <p:ph type="sldNum" sz="quarter" idx="12"/>
          </p:nvPr>
        </p:nvSpPr>
        <p:spPr/>
        <p:txBody>
          <a:bodyPr/>
          <a:lstStyle/>
          <a:p>
            <a:pPr>
              <a:defRPr/>
            </a:pPr>
            <a:fld id="{4B9AD0C7-E8F4-43BE-AA7E-0363D7025B6C}" type="slidenum">
              <a:rPr lang="en-US" smtClean="0"/>
              <a:pPr>
                <a:defRPr/>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2</a:t>
            </a:r>
            <a:endParaRPr lang="en-US" dirty="0"/>
          </a:p>
        </p:txBody>
      </p:sp>
      <p:sp>
        <p:nvSpPr>
          <p:cNvPr id="3" name="Content Placeholder 2"/>
          <p:cNvSpPr>
            <a:spLocks noGrp="1"/>
          </p:cNvSpPr>
          <p:nvPr>
            <p:ph idx="1"/>
          </p:nvPr>
        </p:nvSpPr>
        <p:spPr/>
        <p:txBody>
          <a:bodyPr/>
          <a:lstStyle/>
          <a:p>
            <a:r>
              <a:rPr lang="en-US" dirty="0" smtClean="0"/>
              <a:t>The compliance officer informs you at the opening conference that he/she is investigating an employee complaint regarding noise exposure in Area A of the facility.  The compliance officer then requests to view the worksite in Area B of the facility, which is adjacent to Area A.  Is this allowable?  </a:t>
            </a:r>
            <a:endParaRPr lang="en-US" dirty="0"/>
          </a:p>
        </p:txBody>
      </p:sp>
      <p:sp>
        <p:nvSpPr>
          <p:cNvPr id="4" name="Slide Number Placeholder 3"/>
          <p:cNvSpPr>
            <a:spLocks noGrp="1"/>
          </p:cNvSpPr>
          <p:nvPr>
            <p:ph type="sldNum" sz="quarter" idx="12"/>
          </p:nvPr>
        </p:nvSpPr>
        <p:spPr/>
        <p:txBody>
          <a:bodyPr/>
          <a:lstStyle/>
          <a:p>
            <a:pPr>
              <a:defRPr/>
            </a:pPr>
            <a:fld id="{4B9AD0C7-E8F4-43BE-AA7E-0363D7025B6C}" type="slidenum">
              <a:rPr lang="en-US" smtClean="0"/>
              <a:pPr>
                <a:defRPr/>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3</a:t>
            </a:r>
            <a:endParaRPr lang="en-US" dirty="0"/>
          </a:p>
        </p:txBody>
      </p:sp>
      <p:sp>
        <p:nvSpPr>
          <p:cNvPr id="3" name="Content Placeholder 2"/>
          <p:cNvSpPr>
            <a:spLocks noGrp="1"/>
          </p:cNvSpPr>
          <p:nvPr>
            <p:ph idx="1"/>
          </p:nvPr>
        </p:nvSpPr>
        <p:spPr/>
        <p:txBody>
          <a:bodyPr/>
          <a:lstStyle/>
          <a:p>
            <a:r>
              <a:rPr lang="en-US" dirty="0" smtClean="0"/>
              <a:t>A compliance officer informs you that he/she is only at the location to visit Area A of the facility.  While walking to Area A, the compliance officer notices a machine without a guard on it, in Area C.  Can the compliance officer head towards Area C to investigate?</a:t>
            </a:r>
            <a:endParaRPr lang="en-US" dirty="0"/>
          </a:p>
        </p:txBody>
      </p:sp>
      <p:sp>
        <p:nvSpPr>
          <p:cNvPr id="4" name="Slide Number Placeholder 3"/>
          <p:cNvSpPr>
            <a:spLocks noGrp="1"/>
          </p:cNvSpPr>
          <p:nvPr>
            <p:ph type="sldNum" sz="quarter" idx="12"/>
          </p:nvPr>
        </p:nvSpPr>
        <p:spPr/>
        <p:txBody>
          <a:bodyPr/>
          <a:lstStyle/>
          <a:p>
            <a:pPr>
              <a:defRPr/>
            </a:pPr>
            <a:fld id="{4B9AD0C7-E8F4-43BE-AA7E-0363D7025B6C}" type="slidenum">
              <a:rPr lang="en-US" smtClean="0"/>
              <a:pPr>
                <a:defRPr/>
              </a:pPr>
              <a:t>15</a:t>
            </a:fld>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Manager and Employee Interviews</a:t>
            </a:r>
            <a:endParaRPr lang="en-US" dirty="0"/>
          </a:p>
        </p:txBody>
      </p:sp>
      <p:sp>
        <p:nvSpPr>
          <p:cNvPr id="3" name="Content Placeholder 2"/>
          <p:cNvSpPr>
            <a:spLocks noGrp="1"/>
          </p:cNvSpPr>
          <p:nvPr>
            <p:ph idx="1"/>
          </p:nvPr>
        </p:nvSpPr>
        <p:spPr/>
        <p:txBody>
          <a:bodyPr/>
          <a:lstStyle/>
          <a:p>
            <a:r>
              <a:rPr lang="en-US" sz="1800" dirty="0" smtClean="0"/>
              <a:t>In the course of the inspection, the compliance officer may wish to interview management representatives and other employees.  </a:t>
            </a:r>
            <a:r>
              <a:rPr lang="en-US" sz="1800" u="sng" dirty="0" smtClean="0"/>
              <a:t>Determine your approach to this.</a:t>
            </a:r>
          </a:p>
          <a:p>
            <a:r>
              <a:rPr lang="en-US" sz="1800" dirty="0" smtClean="0"/>
              <a:t>Management should arrange for the interviews to take place in the office/room discussed above. </a:t>
            </a:r>
          </a:p>
          <a:p>
            <a:r>
              <a:rPr lang="en-US" sz="1800" dirty="0" smtClean="0"/>
              <a:t>Management should sit in on all interviews of management personnel and take notes of the interviews.  The CSHO has the right to interview non-management employees in private.</a:t>
            </a:r>
          </a:p>
          <a:p>
            <a:r>
              <a:rPr lang="en-US" sz="1800" dirty="0" smtClean="0"/>
              <a:t>If it would unduly hinder production for an employee to leave his/her post to be interviewed, management can request the CSHO schedule an alternative time to interview the employee.</a:t>
            </a:r>
          </a:p>
          <a:p>
            <a:endParaRPr lang="en-US" sz="1600" dirty="0"/>
          </a:p>
        </p:txBody>
      </p:sp>
      <p:sp>
        <p:nvSpPr>
          <p:cNvPr id="4" name="Slide Number Placeholder 3"/>
          <p:cNvSpPr>
            <a:spLocks noGrp="1"/>
          </p:cNvSpPr>
          <p:nvPr>
            <p:ph type="sldNum" sz="quarter" idx="12"/>
          </p:nvPr>
        </p:nvSpPr>
        <p:spPr/>
        <p:txBody>
          <a:bodyPr/>
          <a:lstStyle/>
          <a:p>
            <a:pPr>
              <a:defRPr/>
            </a:pPr>
            <a:fld id="{4B9AD0C7-E8F4-43BE-AA7E-0363D7025B6C}" type="slidenum">
              <a:rPr lang="en-US" smtClean="0"/>
              <a:pPr>
                <a:defRPr/>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4</a:t>
            </a:r>
            <a:endParaRPr lang="en-US" dirty="0"/>
          </a:p>
        </p:txBody>
      </p:sp>
      <p:sp>
        <p:nvSpPr>
          <p:cNvPr id="3" name="Content Placeholder 2"/>
          <p:cNvSpPr>
            <a:spLocks noGrp="1"/>
          </p:cNvSpPr>
          <p:nvPr>
            <p:ph idx="1"/>
          </p:nvPr>
        </p:nvSpPr>
        <p:spPr/>
        <p:txBody>
          <a:bodyPr/>
          <a:lstStyle/>
          <a:p>
            <a:r>
              <a:rPr lang="en-US" dirty="0" smtClean="0"/>
              <a:t>A compliance officer asks to interview Employee A.  Employee A comes to his/her supervisor and says that he/she does not feel comfortable speaking to OSHA and does not want to speak with the compliance officer.  How should this be handled?  </a:t>
            </a:r>
            <a:endParaRPr lang="en-US" dirty="0"/>
          </a:p>
        </p:txBody>
      </p:sp>
      <p:sp>
        <p:nvSpPr>
          <p:cNvPr id="4" name="Slide Number Placeholder 3"/>
          <p:cNvSpPr>
            <a:spLocks noGrp="1"/>
          </p:cNvSpPr>
          <p:nvPr>
            <p:ph type="sldNum" sz="quarter" idx="12"/>
          </p:nvPr>
        </p:nvSpPr>
        <p:spPr/>
        <p:txBody>
          <a:bodyPr/>
          <a:lstStyle/>
          <a:p>
            <a:pPr>
              <a:defRPr/>
            </a:pPr>
            <a:fld id="{4B9AD0C7-E8F4-43BE-AA7E-0363D7025B6C}" type="slidenum">
              <a:rPr lang="en-US" smtClean="0"/>
              <a:pPr>
                <a:defRPr/>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Closing Conference</a:t>
            </a:r>
            <a:endParaRPr lang="en-US" dirty="0"/>
          </a:p>
        </p:txBody>
      </p:sp>
      <p:sp>
        <p:nvSpPr>
          <p:cNvPr id="3" name="Content Placeholder 2"/>
          <p:cNvSpPr>
            <a:spLocks noGrp="1"/>
          </p:cNvSpPr>
          <p:nvPr>
            <p:ph idx="1"/>
          </p:nvPr>
        </p:nvSpPr>
        <p:spPr/>
        <p:txBody>
          <a:bodyPr/>
          <a:lstStyle/>
          <a:p>
            <a:r>
              <a:rPr lang="en-US" sz="1600" dirty="0" smtClean="0"/>
              <a:t>Upon completion of the inspection, the CSHO will conduct a closing conference.  Typically, the compliance officer will not indicate how the proposed violations will be characterized (serious, other than serious, etc.) or the proposed penalty amounts. </a:t>
            </a:r>
          </a:p>
          <a:p>
            <a:r>
              <a:rPr lang="en-US" sz="1600" dirty="0" smtClean="0"/>
              <a:t>At the closing conference, management should :</a:t>
            </a:r>
          </a:p>
          <a:p>
            <a:pPr lvl="1"/>
            <a:r>
              <a:rPr lang="en-US" sz="1600" dirty="0" smtClean="0"/>
              <a:t>Bring to the CSHO’s attention any information regarding conditions in the plant that will present the company in a favorable light and, in particular, any information that has not previously been brought to the CSHO’s attention.</a:t>
            </a:r>
          </a:p>
          <a:p>
            <a:pPr lvl="1"/>
            <a:r>
              <a:rPr lang="en-US" sz="1600" dirty="0" smtClean="0"/>
              <a:t>Take detailed notes.</a:t>
            </a:r>
          </a:p>
          <a:p>
            <a:pPr lvl="1"/>
            <a:r>
              <a:rPr lang="en-US" sz="1600" dirty="0" smtClean="0"/>
              <a:t>Ask the CSHO what the characterization of the citations will be and the proposed penalty amounts.  (As noted above, the CSHO will likely not provide this information.  Even so, the Company representative should attempt to ascertain this information.)</a:t>
            </a:r>
          </a:p>
          <a:p>
            <a:pPr lvl="1"/>
            <a:r>
              <a:rPr lang="en-US" sz="1600" dirty="0" smtClean="0"/>
              <a:t>Discuss with the CSHO how much time the company will need to make any necessary corrections or repairs of violations that the inspection turned up.</a:t>
            </a:r>
          </a:p>
          <a:p>
            <a:endParaRPr lang="en-US" sz="1000" dirty="0"/>
          </a:p>
        </p:txBody>
      </p:sp>
      <p:sp>
        <p:nvSpPr>
          <p:cNvPr id="4" name="Slide Number Placeholder 3"/>
          <p:cNvSpPr>
            <a:spLocks noGrp="1"/>
          </p:cNvSpPr>
          <p:nvPr>
            <p:ph type="sldNum" sz="quarter" idx="12"/>
          </p:nvPr>
        </p:nvSpPr>
        <p:spPr/>
        <p:txBody>
          <a:bodyPr/>
          <a:lstStyle/>
          <a:p>
            <a:pPr>
              <a:defRPr/>
            </a:pPr>
            <a:fld id="{4B9AD0C7-E8F4-43BE-AA7E-0363D7025B6C}" type="slidenum">
              <a:rPr lang="en-US" smtClean="0"/>
              <a:pPr>
                <a:defRPr/>
              </a:pPr>
              <a:t>18</a:t>
            </a:fld>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Hopefully no citations, but . . .</a:t>
            </a:r>
            <a:endParaRPr lang="en-US" dirty="0"/>
          </a:p>
        </p:txBody>
      </p:sp>
      <p:sp>
        <p:nvSpPr>
          <p:cNvPr id="3" name="Slide Number Placeholder 2"/>
          <p:cNvSpPr>
            <a:spLocks noGrp="1"/>
          </p:cNvSpPr>
          <p:nvPr>
            <p:ph type="sldNum" sz="quarter" idx="12"/>
          </p:nvPr>
        </p:nvSpPr>
        <p:spPr/>
        <p:txBody>
          <a:bodyPr/>
          <a:lstStyle/>
          <a:p>
            <a:pPr>
              <a:defRPr/>
            </a:pPr>
            <a:fld id="{20B8BC1F-8537-4804-8401-65D5993D5F58}" type="slidenum">
              <a:rPr lang="en-US" smtClean="0"/>
              <a:pPr>
                <a:defRPr/>
              </a:pPr>
              <a:t>19</a:t>
            </a:fld>
            <a:endParaRPr lang="en-US" dirty="0"/>
          </a:p>
        </p:txBody>
      </p:sp>
      <p:sp>
        <p:nvSpPr>
          <p:cNvPr id="4" name="TextBox 3"/>
          <p:cNvSpPr txBox="1"/>
          <p:nvPr/>
        </p:nvSpPr>
        <p:spPr>
          <a:xfrm>
            <a:off x="609600" y="1752600"/>
            <a:ext cx="2819400" cy="3539430"/>
          </a:xfrm>
          <a:prstGeom prst="rect">
            <a:avLst/>
          </a:prstGeom>
          <a:noFill/>
        </p:spPr>
        <p:txBody>
          <a:bodyPr wrap="square" rtlCol="0">
            <a:spAutoFit/>
          </a:bodyPr>
          <a:lstStyle/>
          <a:p>
            <a:pPr marL="231775" indent="-231775" eaLnBrk="1" hangingPunct="1">
              <a:buFont typeface="Arial" pitchFamily="34" charset="0"/>
              <a:buChar char="•"/>
            </a:pPr>
            <a:r>
              <a:rPr lang="en-US" sz="2800" i="1" dirty="0" smtClean="0"/>
              <a:t>De </a:t>
            </a:r>
            <a:r>
              <a:rPr lang="en-US" sz="2800" i="1" dirty="0" err="1" smtClean="0"/>
              <a:t>Minimis</a:t>
            </a:r>
            <a:endParaRPr lang="en-US" sz="2800" i="1" dirty="0" smtClean="0"/>
          </a:p>
          <a:p>
            <a:pPr marL="231775" indent="-231775" eaLnBrk="1" hangingPunct="1">
              <a:buFont typeface="Arial" pitchFamily="34" charset="0"/>
              <a:buChar char="•"/>
            </a:pPr>
            <a:endParaRPr lang="en-US" sz="2800" dirty="0" smtClean="0"/>
          </a:p>
          <a:p>
            <a:pPr marL="231775" indent="-231775" eaLnBrk="1" hangingPunct="1">
              <a:buFont typeface="Arial" pitchFamily="34" charset="0"/>
              <a:buChar char="•"/>
            </a:pPr>
            <a:r>
              <a:rPr lang="en-US" sz="2800" dirty="0" smtClean="0"/>
              <a:t>Other Than Serious</a:t>
            </a:r>
          </a:p>
          <a:p>
            <a:pPr marL="231775" indent="-231775" eaLnBrk="1" hangingPunct="1">
              <a:buFont typeface="Arial" pitchFamily="34" charset="0"/>
              <a:buChar char="•"/>
            </a:pPr>
            <a:endParaRPr lang="en-US" sz="2800" dirty="0" smtClean="0"/>
          </a:p>
          <a:p>
            <a:pPr marL="231775" indent="-231775" eaLnBrk="1" hangingPunct="1">
              <a:buFont typeface="Arial" pitchFamily="34" charset="0"/>
              <a:buChar char="•"/>
            </a:pPr>
            <a:r>
              <a:rPr lang="en-US" sz="2800" dirty="0" smtClean="0"/>
              <a:t>Serious</a:t>
            </a:r>
          </a:p>
          <a:p>
            <a:pPr marL="231775" indent="-231775" eaLnBrk="1" hangingPunct="1">
              <a:buFont typeface="Arial" pitchFamily="34" charset="0"/>
              <a:buChar char="•"/>
            </a:pPr>
            <a:endParaRPr lang="en-US" sz="2800" dirty="0" smtClean="0"/>
          </a:p>
          <a:p>
            <a:pPr marL="231775" indent="-231775" eaLnBrk="1" hangingPunct="1">
              <a:buFont typeface="Arial" pitchFamily="34" charset="0"/>
              <a:buChar char="•"/>
            </a:pPr>
            <a:r>
              <a:rPr lang="en-US" sz="2800" dirty="0" smtClean="0"/>
              <a:t>Willful</a:t>
            </a:r>
            <a:endParaRPr lang="en-US" sz="2800" dirty="0"/>
          </a:p>
        </p:txBody>
      </p:sp>
      <p:sp>
        <p:nvSpPr>
          <p:cNvPr id="5" name="TextBox 4"/>
          <p:cNvSpPr txBox="1"/>
          <p:nvPr/>
        </p:nvSpPr>
        <p:spPr>
          <a:xfrm>
            <a:off x="4419600" y="1828800"/>
            <a:ext cx="2667000" cy="2246769"/>
          </a:xfrm>
          <a:prstGeom prst="rect">
            <a:avLst/>
          </a:prstGeom>
          <a:noFill/>
        </p:spPr>
        <p:txBody>
          <a:bodyPr wrap="square" rtlCol="0">
            <a:spAutoFit/>
          </a:bodyPr>
          <a:lstStyle/>
          <a:p>
            <a:pPr marL="231775" indent="-231775" eaLnBrk="1" hangingPunct="1">
              <a:buFont typeface="Arial" pitchFamily="34" charset="0"/>
              <a:buChar char="•"/>
            </a:pPr>
            <a:r>
              <a:rPr lang="en-US" sz="2800" dirty="0" smtClean="0"/>
              <a:t>Repeat</a:t>
            </a:r>
          </a:p>
          <a:p>
            <a:pPr marL="231775" indent="-231775" eaLnBrk="1" hangingPunct="1">
              <a:buFont typeface="Arial" pitchFamily="34" charset="0"/>
              <a:buChar char="•"/>
            </a:pPr>
            <a:endParaRPr lang="en-US" sz="2800" dirty="0" smtClean="0"/>
          </a:p>
          <a:p>
            <a:pPr marL="231775" indent="-231775" eaLnBrk="1" hangingPunct="1">
              <a:buFont typeface="Arial" pitchFamily="34" charset="0"/>
              <a:buChar char="•"/>
            </a:pPr>
            <a:r>
              <a:rPr lang="en-US" sz="2800" dirty="0" smtClean="0"/>
              <a:t>Egregious</a:t>
            </a:r>
          </a:p>
          <a:p>
            <a:pPr marL="231775" indent="-231775" eaLnBrk="1" hangingPunct="1">
              <a:buFont typeface="Arial" pitchFamily="34" charset="0"/>
              <a:buChar char="•"/>
            </a:pPr>
            <a:endParaRPr lang="en-US" sz="2800" dirty="0" smtClean="0"/>
          </a:p>
          <a:p>
            <a:pPr marL="231775" indent="-231775" eaLnBrk="1" hangingPunct="1">
              <a:buFont typeface="Arial" pitchFamily="34" charset="0"/>
              <a:buChar char="•"/>
            </a:pPr>
            <a:r>
              <a:rPr lang="en-US" sz="2800" dirty="0" smtClean="0"/>
              <a:t>Criminal</a:t>
            </a:r>
            <a:endParaRPr 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KNOCK, KNOCK:  IT’S OSHA!</a:t>
            </a:r>
            <a:endParaRPr lang="en-US" dirty="0"/>
          </a:p>
        </p:txBody>
      </p:sp>
      <p:sp>
        <p:nvSpPr>
          <p:cNvPr id="3" name="Content Placeholder 2"/>
          <p:cNvSpPr>
            <a:spLocks noGrp="1"/>
          </p:cNvSpPr>
          <p:nvPr>
            <p:ph idx="1"/>
          </p:nvPr>
        </p:nvSpPr>
        <p:spPr/>
        <p:txBody>
          <a:bodyPr/>
          <a:lstStyle/>
          <a:p>
            <a:pPr algn="ctr">
              <a:buNone/>
            </a:pPr>
            <a:r>
              <a:rPr lang="en-US" dirty="0" smtClean="0"/>
              <a:t>Goals</a:t>
            </a:r>
          </a:p>
          <a:p>
            <a:r>
              <a:rPr lang="en-US" dirty="0" smtClean="0"/>
              <a:t>What to Have in Place Before an Inspection</a:t>
            </a:r>
          </a:p>
          <a:p>
            <a:r>
              <a:rPr lang="en-US" dirty="0" smtClean="0"/>
              <a:t>Steps for Handling an Inspection</a:t>
            </a:r>
          </a:p>
          <a:p>
            <a:r>
              <a:rPr lang="en-US" dirty="0" smtClean="0"/>
              <a:t>Post-Inspection Considerations</a:t>
            </a:r>
          </a:p>
          <a:p>
            <a:r>
              <a:rPr lang="en-US" dirty="0" smtClean="0"/>
              <a:t>Keys to Compliance</a:t>
            </a:r>
          </a:p>
        </p:txBody>
      </p:sp>
      <p:sp>
        <p:nvSpPr>
          <p:cNvPr id="4" name="Slide Number Placeholder 3"/>
          <p:cNvSpPr>
            <a:spLocks noGrp="1"/>
          </p:cNvSpPr>
          <p:nvPr>
            <p:ph type="sldNum" sz="quarter" idx="12"/>
          </p:nvPr>
        </p:nvSpPr>
        <p:spPr/>
        <p:txBody>
          <a:bodyPr/>
          <a:lstStyle/>
          <a:p>
            <a:pPr>
              <a:defRPr/>
            </a:pPr>
            <a:fld id="{4B9AD0C7-E8F4-43BE-AA7E-0363D7025B6C}" type="slidenum">
              <a:rPr lang="en-US" smtClean="0"/>
              <a:pPr>
                <a:defRPr/>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Citation Options</a:t>
            </a:r>
            <a:endParaRPr lang="en-US" dirty="0"/>
          </a:p>
        </p:txBody>
      </p:sp>
      <p:sp>
        <p:nvSpPr>
          <p:cNvPr id="3" name="Content Placeholder 2"/>
          <p:cNvSpPr>
            <a:spLocks noGrp="1"/>
          </p:cNvSpPr>
          <p:nvPr>
            <p:ph idx="1"/>
          </p:nvPr>
        </p:nvSpPr>
        <p:spPr/>
        <p:txBody>
          <a:bodyPr/>
          <a:lstStyle/>
          <a:p>
            <a:r>
              <a:rPr lang="en-US" dirty="0" smtClean="0"/>
              <a:t>Informal conference/Informal settlement</a:t>
            </a:r>
          </a:p>
          <a:p>
            <a:pPr lvl="1"/>
            <a:r>
              <a:rPr lang="en-US" dirty="0" smtClean="0"/>
              <a:t>15 working days from receipt of citation</a:t>
            </a:r>
          </a:p>
          <a:p>
            <a:pPr lvl="1"/>
            <a:r>
              <a:rPr lang="en-US" dirty="0" smtClean="0"/>
              <a:t>Provide information on abatement</a:t>
            </a:r>
          </a:p>
          <a:p>
            <a:pPr lvl="1"/>
            <a:r>
              <a:rPr lang="en-US" dirty="0" smtClean="0"/>
              <a:t>Explain why citations are not justified</a:t>
            </a:r>
          </a:p>
          <a:p>
            <a:pPr lvl="1"/>
            <a:r>
              <a:rPr lang="en-US" dirty="0" smtClean="0"/>
              <a:t>Could result in penalty reduction, classification reduction, or withdrawal</a:t>
            </a:r>
          </a:p>
          <a:p>
            <a:pPr lvl="1"/>
            <a:r>
              <a:rPr lang="en-US" dirty="0" smtClean="0"/>
              <a:t>Expedited Informal Settlement – do not have to take it</a:t>
            </a:r>
          </a:p>
          <a:p>
            <a:endParaRPr lang="en-US" dirty="0"/>
          </a:p>
        </p:txBody>
      </p:sp>
      <p:sp>
        <p:nvSpPr>
          <p:cNvPr id="4" name="Slide Number Placeholder 3"/>
          <p:cNvSpPr>
            <a:spLocks noGrp="1"/>
          </p:cNvSpPr>
          <p:nvPr>
            <p:ph type="sldNum" sz="quarter" idx="12"/>
          </p:nvPr>
        </p:nvSpPr>
        <p:spPr/>
        <p:txBody>
          <a:bodyPr/>
          <a:lstStyle/>
          <a:p>
            <a:pPr>
              <a:defRPr/>
            </a:pPr>
            <a:fld id="{4B9AD0C7-E8F4-43BE-AA7E-0363D7025B6C}" type="slidenum">
              <a:rPr lang="en-US" smtClean="0"/>
              <a:pPr>
                <a:defRPr/>
              </a:pPr>
              <a:t>20</a:t>
            </a:fld>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Citation Options (cont’d)</a:t>
            </a:r>
            <a:endParaRPr lang="en-US" dirty="0"/>
          </a:p>
        </p:txBody>
      </p:sp>
      <p:sp>
        <p:nvSpPr>
          <p:cNvPr id="3" name="Content Placeholder 2"/>
          <p:cNvSpPr>
            <a:spLocks noGrp="1"/>
          </p:cNvSpPr>
          <p:nvPr>
            <p:ph idx="1"/>
          </p:nvPr>
        </p:nvSpPr>
        <p:spPr/>
        <p:txBody>
          <a:bodyPr/>
          <a:lstStyle/>
          <a:p>
            <a:r>
              <a:rPr lang="en-US" dirty="0" smtClean="0"/>
              <a:t>Notice of Contest</a:t>
            </a:r>
          </a:p>
          <a:p>
            <a:pPr lvl="1"/>
            <a:r>
              <a:rPr lang="en-US" dirty="0" smtClean="0"/>
              <a:t>File within 15 working days</a:t>
            </a:r>
          </a:p>
          <a:p>
            <a:pPr lvl="1"/>
            <a:r>
              <a:rPr lang="en-US" dirty="0" smtClean="0"/>
              <a:t>Short letter</a:t>
            </a:r>
          </a:p>
          <a:p>
            <a:pPr lvl="1"/>
            <a:r>
              <a:rPr lang="en-US" dirty="0" smtClean="0"/>
              <a:t>Contest everything – all citation items, abatement dates, and proposed penalties</a:t>
            </a:r>
          </a:p>
          <a:p>
            <a:pPr lvl="1"/>
            <a:r>
              <a:rPr lang="en-US" dirty="0" smtClean="0"/>
              <a:t>Moves you into conversations with “Solicitor”</a:t>
            </a:r>
          </a:p>
          <a:p>
            <a:endParaRPr lang="en-US" dirty="0"/>
          </a:p>
        </p:txBody>
      </p:sp>
      <p:sp>
        <p:nvSpPr>
          <p:cNvPr id="4" name="Slide Number Placeholder 3"/>
          <p:cNvSpPr>
            <a:spLocks noGrp="1"/>
          </p:cNvSpPr>
          <p:nvPr>
            <p:ph type="sldNum" sz="quarter" idx="12"/>
          </p:nvPr>
        </p:nvSpPr>
        <p:spPr/>
        <p:txBody>
          <a:bodyPr/>
          <a:lstStyle/>
          <a:p>
            <a:pPr>
              <a:defRPr/>
            </a:pPr>
            <a:fld id="{4B9AD0C7-E8F4-43BE-AA7E-0363D7025B6C}" type="slidenum">
              <a:rPr lang="en-US" smtClean="0"/>
              <a:pPr>
                <a:defRPr/>
              </a:pPr>
              <a:t>21</a:t>
            </a:fld>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Citation Options (cont’d)</a:t>
            </a:r>
            <a:endParaRPr lang="en-US" dirty="0"/>
          </a:p>
        </p:txBody>
      </p:sp>
      <p:sp>
        <p:nvSpPr>
          <p:cNvPr id="3" name="Content Placeholder 2"/>
          <p:cNvSpPr>
            <a:spLocks noGrp="1"/>
          </p:cNvSpPr>
          <p:nvPr>
            <p:ph idx="1"/>
          </p:nvPr>
        </p:nvSpPr>
        <p:spPr/>
        <p:txBody>
          <a:bodyPr/>
          <a:lstStyle/>
          <a:p>
            <a:r>
              <a:rPr lang="en-US" dirty="0" smtClean="0"/>
              <a:t>Settlement discussions with Solicitor</a:t>
            </a:r>
          </a:p>
          <a:p>
            <a:pPr lvl="1"/>
            <a:r>
              <a:rPr lang="en-US" dirty="0" smtClean="0"/>
              <a:t>Fresh look at citations</a:t>
            </a:r>
          </a:p>
          <a:p>
            <a:pPr lvl="1"/>
            <a:r>
              <a:rPr lang="en-US" dirty="0" smtClean="0"/>
              <a:t>In most instances, Solicitor will not have previously been involved in case</a:t>
            </a:r>
          </a:p>
          <a:p>
            <a:r>
              <a:rPr lang="en-US" dirty="0" smtClean="0"/>
              <a:t>Tip:  Engage Solicitor early in the process to discuss why citations are unwarranted or inappropriate</a:t>
            </a:r>
          </a:p>
          <a:p>
            <a:endParaRPr lang="en-US" dirty="0"/>
          </a:p>
        </p:txBody>
      </p:sp>
      <p:sp>
        <p:nvSpPr>
          <p:cNvPr id="4" name="Slide Number Placeholder 3"/>
          <p:cNvSpPr>
            <a:spLocks noGrp="1"/>
          </p:cNvSpPr>
          <p:nvPr>
            <p:ph type="sldNum" sz="quarter" idx="12"/>
          </p:nvPr>
        </p:nvSpPr>
        <p:spPr/>
        <p:txBody>
          <a:bodyPr/>
          <a:lstStyle/>
          <a:p>
            <a:pPr>
              <a:defRPr/>
            </a:pPr>
            <a:fld id="{4B9AD0C7-E8F4-43BE-AA7E-0363D7025B6C}" type="slidenum">
              <a:rPr lang="en-US" smtClean="0"/>
              <a:pPr>
                <a:defRPr/>
              </a:pPr>
              <a:t>22</a:t>
            </a:fld>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Hearings</a:t>
            </a:r>
            <a:endParaRPr lang="en-US" dirty="0"/>
          </a:p>
        </p:txBody>
      </p:sp>
      <p:sp>
        <p:nvSpPr>
          <p:cNvPr id="3" name="Slide Number Placeholder 2"/>
          <p:cNvSpPr>
            <a:spLocks noGrp="1"/>
          </p:cNvSpPr>
          <p:nvPr>
            <p:ph type="sldNum" sz="quarter" idx="12"/>
          </p:nvPr>
        </p:nvSpPr>
        <p:spPr/>
        <p:txBody>
          <a:bodyPr/>
          <a:lstStyle/>
          <a:p>
            <a:pPr>
              <a:defRPr/>
            </a:pPr>
            <a:fld id="{20B8BC1F-8537-4804-8401-65D5993D5F58}" type="slidenum">
              <a:rPr lang="en-US" smtClean="0"/>
              <a:pPr>
                <a:defRPr/>
              </a:pPr>
              <a:t>23</a:t>
            </a:fld>
            <a:endParaRPr lang="en-US" dirty="0"/>
          </a:p>
        </p:txBody>
      </p:sp>
      <p:sp>
        <p:nvSpPr>
          <p:cNvPr id="5" name="TextBox 4"/>
          <p:cNvSpPr txBox="1"/>
          <p:nvPr/>
        </p:nvSpPr>
        <p:spPr>
          <a:xfrm>
            <a:off x="304800" y="1524000"/>
            <a:ext cx="4343400" cy="4678204"/>
          </a:xfrm>
          <a:prstGeom prst="rect">
            <a:avLst/>
          </a:prstGeom>
          <a:noFill/>
        </p:spPr>
        <p:txBody>
          <a:bodyPr wrap="square" rtlCol="0">
            <a:spAutoFit/>
          </a:bodyPr>
          <a:lstStyle/>
          <a:p>
            <a:pPr marL="347663" indent="-347663" eaLnBrk="1" hangingPunct="1">
              <a:buFont typeface="Arial" pitchFamily="34" charset="0"/>
              <a:buChar char="•"/>
            </a:pPr>
            <a:r>
              <a:rPr lang="en-US" sz="2800" dirty="0" smtClean="0"/>
              <a:t>Before the Occupational Safety and Health Review Commission</a:t>
            </a:r>
          </a:p>
          <a:p>
            <a:pPr marL="347663" indent="-347663" eaLnBrk="1" hangingPunct="1">
              <a:buFont typeface="Arial" pitchFamily="34" charset="0"/>
              <a:buChar char="•"/>
            </a:pPr>
            <a:r>
              <a:rPr lang="en-US" sz="2800" dirty="0" smtClean="0"/>
              <a:t>Citation is the “Complaint”</a:t>
            </a:r>
          </a:p>
          <a:p>
            <a:pPr marL="347663" indent="-347663" eaLnBrk="1" hangingPunct="1">
              <a:buFont typeface="Arial" pitchFamily="34" charset="0"/>
              <a:buChar char="•"/>
            </a:pPr>
            <a:r>
              <a:rPr lang="en-US" sz="2800" dirty="0" smtClean="0"/>
              <a:t>Very much like a “trial,” except before an Administrative Law Judge</a:t>
            </a:r>
          </a:p>
          <a:p>
            <a:endParaRPr lang="en-US" dirty="0"/>
          </a:p>
        </p:txBody>
      </p:sp>
      <p:pic>
        <p:nvPicPr>
          <p:cNvPr id="6" name="Picture 4" descr="BD06688_[1]"/>
          <p:cNvPicPr>
            <a:picLocks noChangeAspect="1" noChangeArrowheads="1"/>
          </p:cNvPicPr>
          <p:nvPr/>
        </p:nvPicPr>
        <p:blipFill>
          <a:blip r:embed="rId2" cstate="print"/>
          <a:srcRect/>
          <a:stretch>
            <a:fillRect/>
          </a:stretch>
        </p:blipFill>
        <p:spPr>
          <a:xfrm>
            <a:off x="5638800" y="1905000"/>
            <a:ext cx="2217738" cy="4106862"/>
          </a:xfrm>
          <a:prstGeom prst="rect">
            <a:avLst/>
          </a:prstGeom>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Considerations Post Citation</a:t>
            </a:r>
            <a:endParaRPr lang="en-US" dirty="0"/>
          </a:p>
        </p:txBody>
      </p:sp>
      <p:sp>
        <p:nvSpPr>
          <p:cNvPr id="3" name="Content Placeholder 2"/>
          <p:cNvSpPr>
            <a:spLocks noGrp="1"/>
          </p:cNvSpPr>
          <p:nvPr>
            <p:ph idx="1"/>
          </p:nvPr>
        </p:nvSpPr>
        <p:spPr/>
        <p:txBody>
          <a:bodyPr/>
          <a:lstStyle/>
          <a:p>
            <a:r>
              <a:rPr lang="en-US" sz="2800" dirty="0" smtClean="0"/>
              <a:t>Do you believe the citations are warranted?</a:t>
            </a:r>
          </a:p>
          <a:p>
            <a:r>
              <a:rPr lang="en-US" sz="2800" dirty="0" smtClean="0"/>
              <a:t>How high are the penalties?</a:t>
            </a:r>
          </a:p>
          <a:p>
            <a:r>
              <a:rPr lang="en-US" sz="2800" dirty="0" smtClean="0"/>
              <a:t>Is the required abatement clear?</a:t>
            </a:r>
          </a:p>
          <a:p>
            <a:r>
              <a:rPr lang="en-US" sz="2800" dirty="0" smtClean="0"/>
              <a:t>How extensive would abatement be?</a:t>
            </a:r>
          </a:p>
          <a:p>
            <a:r>
              <a:rPr lang="en-US" sz="2800" dirty="0" smtClean="0"/>
              <a:t>How would this impact other establishments?</a:t>
            </a:r>
          </a:p>
          <a:p>
            <a:r>
              <a:rPr lang="en-US" sz="2800" dirty="0" smtClean="0"/>
              <a:t>Could there be a “repeat” in </a:t>
            </a:r>
            <a:r>
              <a:rPr lang="en-US" sz="2800" smtClean="0"/>
              <a:t>the future?</a:t>
            </a:r>
            <a:endParaRPr lang="en-US" sz="2800" dirty="0" smtClean="0"/>
          </a:p>
          <a:p>
            <a:endParaRPr lang="en-US" dirty="0"/>
          </a:p>
        </p:txBody>
      </p:sp>
      <p:sp>
        <p:nvSpPr>
          <p:cNvPr id="4" name="Slide Number Placeholder 3"/>
          <p:cNvSpPr>
            <a:spLocks noGrp="1"/>
          </p:cNvSpPr>
          <p:nvPr>
            <p:ph type="sldNum" sz="quarter" idx="12"/>
          </p:nvPr>
        </p:nvSpPr>
        <p:spPr/>
        <p:txBody>
          <a:bodyPr/>
          <a:lstStyle/>
          <a:p>
            <a:pPr>
              <a:defRPr/>
            </a:pPr>
            <a:fld id="{4B9AD0C7-E8F4-43BE-AA7E-0363D7025B6C}" type="slidenum">
              <a:rPr lang="en-US" smtClean="0"/>
              <a:pPr>
                <a:defRPr/>
              </a:pPr>
              <a:t>24</a:t>
            </a:fld>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defRPr/>
            </a:pPr>
            <a:r>
              <a:rPr lang="en-US" dirty="0" smtClean="0"/>
              <a:t>What Should I be Doing Now?</a:t>
            </a:r>
            <a:endParaRPr lang="en-US" dirty="0"/>
          </a:p>
        </p:txBody>
      </p:sp>
      <p:sp>
        <p:nvSpPr>
          <p:cNvPr id="25603" name="TextBox 10"/>
          <p:cNvSpPr>
            <a:spLocks noGrp="1" noChangeArrowheads="1"/>
          </p:cNvSpPr>
          <p:nvPr>
            <p:ph idx="1"/>
          </p:nvPr>
        </p:nvSpPr>
        <p:spPr>
          <a:xfrm>
            <a:off x="457200" y="2057400"/>
            <a:ext cx="8229600" cy="3323987"/>
          </a:xfrm>
        </p:spPr>
        <p:txBody>
          <a:bodyPr>
            <a:spAutoFit/>
          </a:bodyPr>
          <a:lstStyle/>
          <a:p>
            <a:pPr lvl="1">
              <a:spcBef>
                <a:spcPts val="600"/>
              </a:spcBef>
              <a:spcAft>
                <a:spcPts val="600"/>
              </a:spcAft>
              <a:buFont typeface="Wingdings" pitchFamily="2" charset="2"/>
              <a:buChar char="ü"/>
            </a:pPr>
            <a:r>
              <a:rPr lang="en-US" sz="2000" dirty="0" smtClean="0"/>
              <a:t>Strengthen (or establish) your safety and health management system</a:t>
            </a:r>
          </a:p>
          <a:p>
            <a:pPr lvl="1">
              <a:spcBef>
                <a:spcPts val="600"/>
              </a:spcBef>
              <a:spcAft>
                <a:spcPts val="600"/>
              </a:spcAft>
              <a:buFont typeface="Wingdings" pitchFamily="2" charset="2"/>
              <a:buChar char="ü"/>
            </a:pPr>
            <a:r>
              <a:rPr lang="en-US" sz="2000" dirty="0" smtClean="0"/>
              <a:t>Check your entry permits, lockout/</a:t>
            </a:r>
            <a:r>
              <a:rPr lang="en-US" sz="2000" dirty="0" err="1" smtClean="0"/>
              <a:t>tagout</a:t>
            </a:r>
            <a:r>
              <a:rPr lang="en-US" sz="2000" dirty="0" smtClean="0"/>
              <a:t> procedures, etc.</a:t>
            </a:r>
          </a:p>
          <a:p>
            <a:pPr lvl="1">
              <a:spcBef>
                <a:spcPts val="600"/>
              </a:spcBef>
              <a:spcAft>
                <a:spcPts val="600"/>
              </a:spcAft>
              <a:buFont typeface="Wingdings" pitchFamily="2" charset="2"/>
              <a:buChar char="ü"/>
            </a:pPr>
            <a:r>
              <a:rPr lang="en-US" sz="2000" dirty="0" smtClean="0"/>
              <a:t>Know applicable OSHA emphasis programs and how they will be conducted</a:t>
            </a:r>
          </a:p>
          <a:p>
            <a:pPr lvl="1">
              <a:spcBef>
                <a:spcPts val="600"/>
              </a:spcBef>
              <a:spcAft>
                <a:spcPts val="600"/>
              </a:spcAft>
              <a:buFont typeface="Wingdings" pitchFamily="2" charset="2"/>
              <a:buChar char="ü"/>
            </a:pPr>
            <a:r>
              <a:rPr lang="en-US" sz="2000" dirty="0" smtClean="0"/>
              <a:t>Check your recordkeeping logs</a:t>
            </a:r>
          </a:p>
          <a:p>
            <a:pPr lvl="1">
              <a:spcBef>
                <a:spcPts val="600"/>
              </a:spcBef>
              <a:spcAft>
                <a:spcPts val="600"/>
              </a:spcAft>
              <a:buFont typeface="Wingdings" pitchFamily="2" charset="2"/>
              <a:buChar char="ü"/>
            </a:pPr>
            <a:r>
              <a:rPr lang="en-US" sz="2000" dirty="0" smtClean="0"/>
              <a:t>Perform a mock inspection</a:t>
            </a:r>
          </a:p>
          <a:p>
            <a:pPr lvl="1">
              <a:spcBef>
                <a:spcPts val="600"/>
              </a:spcBef>
              <a:spcAft>
                <a:spcPts val="600"/>
              </a:spcAft>
              <a:buFont typeface="Wingdings" pitchFamily="2" charset="2"/>
              <a:buChar char="ü"/>
            </a:pPr>
            <a:r>
              <a:rPr lang="en-US" sz="2000" dirty="0" smtClean="0"/>
              <a:t>Prepare your establishments for an OSHA inspection!</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z="5400" dirty="0" smtClean="0"/>
              <a:t>Thank You!</a:t>
            </a:r>
          </a:p>
        </p:txBody>
      </p:sp>
      <p:pic>
        <p:nvPicPr>
          <p:cNvPr id="26627" name="Content Placeholder 3" descr="AWD-46.jpg"/>
          <p:cNvPicPr>
            <a:picLocks noGrp="1" noChangeAspect="1"/>
          </p:cNvPicPr>
          <p:nvPr>
            <p:ph idx="1"/>
          </p:nvPr>
        </p:nvPicPr>
        <p:blipFill>
          <a:blip r:embed="rId2" cstate="print">
            <a:clrChange>
              <a:clrFrom>
                <a:srgbClr val="FDFDFD"/>
              </a:clrFrom>
              <a:clrTo>
                <a:srgbClr val="FDFDFD">
                  <a:alpha val="0"/>
                </a:srgbClr>
              </a:clrTo>
            </a:clrChange>
          </a:blip>
          <a:srcRect/>
          <a:stretch>
            <a:fillRect/>
          </a:stretch>
        </p:blipFill>
        <p:spPr>
          <a:xfrm>
            <a:off x="1219200" y="1981200"/>
            <a:ext cx="6530975" cy="3429000"/>
          </a:xfrm>
        </p:spPr>
      </p:pic>
      <p:sp>
        <p:nvSpPr>
          <p:cNvPr id="7172" name="Slide Number Placeholder 4"/>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7B2EEA5-37CE-432C-82ED-2B2057910AE0}" type="slidenum">
              <a:rPr lang="en-US" smtClean="0"/>
              <a:pPr fontAlgn="base">
                <a:spcBef>
                  <a:spcPct val="0"/>
                </a:spcBef>
                <a:spcAft>
                  <a:spcPct val="0"/>
                </a:spcAft>
                <a:defRPr/>
              </a:pPr>
              <a:t>26</a:t>
            </a:fld>
            <a:endParaRPr 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t>OSHA Compliance</a:t>
            </a:r>
            <a:br>
              <a:rPr lang="en-US" dirty="0" smtClean="0"/>
            </a:br>
            <a:endParaRPr lang="en-US" dirty="0"/>
          </a:p>
        </p:txBody>
      </p:sp>
      <p:sp>
        <p:nvSpPr>
          <p:cNvPr id="3" name="Content Placeholder 2"/>
          <p:cNvSpPr>
            <a:spLocks noGrp="1"/>
          </p:cNvSpPr>
          <p:nvPr>
            <p:ph idx="1"/>
          </p:nvPr>
        </p:nvSpPr>
        <p:spPr/>
        <p:txBody>
          <a:bodyPr/>
          <a:lstStyle/>
          <a:p>
            <a:r>
              <a:rPr lang="en-US" sz="2400" dirty="0" smtClean="0"/>
              <a:t>All employers in the United States are covered, including “general industry,” “construction,” “maritime,” and “agriculture”</a:t>
            </a:r>
          </a:p>
          <a:p>
            <a:r>
              <a:rPr lang="en-US" sz="2400" dirty="0" smtClean="0"/>
              <a:t>General Duty Clause – Section 5(a)(1)</a:t>
            </a:r>
          </a:p>
          <a:p>
            <a:pPr lvl="1"/>
            <a:r>
              <a:rPr lang="en-US" sz="2400" dirty="0" smtClean="0"/>
              <a:t>Provide place of employment;</a:t>
            </a:r>
          </a:p>
          <a:p>
            <a:pPr lvl="1"/>
            <a:r>
              <a:rPr lang="en-US" sz="2400" dirty="0" smtClean="0"/>
              <a:t>Free from recognized hazards;</a:t>
            </a:r>
          </a:p>
          <a:p>
            <a:pPr lvl="1"/>
            <a:r>
              <a:rPr lang="en-US" sz="2400" dirty="0" smtClean="0"/>
              <a:t>That could cause death or serious injury</a:t>
            </a:r>
          </a:p>
          <a:p>
            <a:r>
              <a:rPr lang="en-US" sz="2400" dirty="0" smtClean="0"/>
              <a:t>Compliance with OSHA safety and health standards</a:t>
            </a:r>
          </a:p>
        </p:txBody>
      </p:sp>
      <p:sp>
        <p:nvSpPr>
          <p:cNvPr id="4" name="Slide Number Placeholder 3"/>
          <p:cNvSpPr>
            <a:spLocks noGrp="1"/>
          </p:cNvSpPr>
          <p:nvPr>
            <p:ph type="sldNum" sz="quarter" idx="12"/>
          </p:nvPr>
        </p:nvSpPr>
        <p:spPr/>
        <p:txBody>
          <a:bodyPr/>
          <a:lstStyle/>
          <a:p>
            <a:pPr>
              <a:defRPr/>
            </a:pPr>
            <a:fld id="{4B9AD0C7-E8F4-43BE-AA7E-0363D7025B6C}" type="slidenum">
              <a:rPr lang="en-US" smtClean="0"/>
              <a:pPr>
                <a:defRPr/>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OSHA Standards</a:t>
            </a:r>
            <a:endParaRPr lang="en-US" dirty="0"/>
          </a:p>
        </p:txBody>
      </p:sp>
      <p:sp>
        <p:nvSpPr>
          <p:cNvPr id="5" name="Text Placeholder 4"/>
          <p:cNvSpPr>
            <a:spLocks noGrp="1"/>
          </p:cNvSpPr>
          <p:nvPr>
            <p:ph type="body" idx="1"/>
          </p:nvPr>
        </p:nvSpPr>
        <p:spPr/>
        <p:txBody>
          <a:bodyPr/>
          <a:lstStyle/>
          <a:p>
            <a:r>
              <a:rPr lang="en-US" dirty="0" smtClean="0"/>
              <a:t>Health Standards</a:t>
            </a:r>
            <a:endParaRPr lang="en-US" dirty="0"/>
          </a:p>
        </p:txBody>
      </p:sp>
      <p:sp>
        <p:nvSpPr>
          <p:cNvPr id="3" name="Content Placeholder 2"/>
          <p:cNvSpPr>
            <a:spLocks noGrp="1"/>
          </p:cNvSpPr>
          <p:nvPr>
            <p:ph sz="half" idx="2"/>
          </p:nvPr>
        </p:nvSpPr>
        <p:spPr/>
        <p:txBody>
          <a:bodyPr/>
          <a:lstStyle/>
          <a:p>
            <a:pPr lvl="1"/>
            <a:r>
              <a:rPr lang="en-US" sz="1800" dirty="0" smtClean="0"/>
              <a:t>Lead</a:t>
            </a:r>
          </a:p>
          <a:p>
            <a:pPr lvl="1"/>
            <a:r>
              <a:rPr lang="en-US" sz="1800" dirty="0" smtClean="0"/>
              <a:t>Asbestos</a:t>
            </a:r>
          </a:p>
          <a:p>
            <a:pPr lvl="1"/>
            <a:r>
              <a:rPr lang="en-US" sz="1800" dirty="0" smtClean="0"/>
              <a:t>Chromium</a:t>
            </a:r>
          </a:p>
          <a:p>
            <a:pPr lvl="1"/>
            <a:r>
              <a:rPr lang="en-US" sz="1800" dirty="0" smtClean="0"/>
              <a:t>Formaldehyde</a:t>
            </a:r>
          </a:p>
          <a:p>
            <a:pPr lvl="1"/>
            <a:r>
              <a:rPr lang="en-US" sz="1800" dirty="0" err="1" smtClean="0"/>
              <a:t>Methylene</a:t>
            </a:r>
            <a:r>
              <a:rPr lang="en-US" sz="1800" dirty="0" smtClean="0"/>
              <a:t> chloride</a:t>
            </a:r>
          </a:p>
          <a:p>
            <a:pPr lvl="1"/>
            <a:r>
              <a:rPr lang="en-US" sz="1800" dirty="0" smtClean="0"/>
              <a:t>Cadmium</a:t>
            </a:r>
          </a:p>
          <a:p>
            <a:pPr lvl="1"/>
            <a:r>
              <a:rPr lang="en-US" sz="1800" dirty="0" err="1" smtClean="0"/>
              <a:t>Bloodborne</a:t>
            </a:r>
            <a:r>
              <a:rPr lang="en-US" sz="1800" dirty="0" smtClean="0"/>
              <a:t> pathogens</a:t>
            </a:r>
          </a:p>
          <a:p>
            <a:pPr lvl="1"/>
            <a:r>
              <a:rPr lang="en-US" sz="1800" dirty="0" smtClean="0"/>
              <a:t>Z Table</a:t>
            </a:r>
          </a:p>
        </p:txBody>
      </p:sp>
      <p:sp>
        <p:nvSpPr>
          <p:cNvPr id="6" name="Text Placeholder 5"/>
          <p:cNvSpPr>
            <a:spLocks noGrp="1"/>
          </p:cNvSpPr>
          <p:nvPr>
            <p:ph type="body" sz="quarter" idx="3"/>
          </p:nvPr>
        </p:nvSpPr>
        <p:spPr/>
        <p:txBody>
          <a:bodyPr/>
          <a:lstStyle/>
          <a:p>
            <a:r>
              <a:rPr lang="en-US" dirty="0" smtClean="0"/>
              <a:t>Safety Standards</a:t>
            </a:r>
            <a:endParaRPr lang="en-US" dirty="0"/>
          </a:p>
        </p:txBody>
      </p:sp>
      <p:sp>
        <p:nvSpPr>
          <p:cNvPr id="7" name="Content Placeholder 6"/>
          <p:cNvSpPr>
            <a:spLocks noGrp="1"/>
          </p:cNvSpPr>
          <p:nvPr>
            <p:ph sz="quarter" idx="4"/>
          </p:nvPr>
        </p:nvSpPr>
        <p:spPr/>
        <p:txBody>
          <a:bodyPr/>
          <a:lstStyle/>
          <a:p>
            <a:pPr lvl="1"/>
            <a:r>
              <a:rPr lang="en-US" sz="1800" dirty="0" smtClean="0"/>
              <a:t>Machine guarding</a:t>
            </a:r>
          </a:p>
          <a:p>
            <a:pPr lvl="1"/>
            <a:r>
              <a:rPr lang="en-US" sz="1800" dirty="0" smtClean="0"/>
              <a:t>Powered industrial trucks</a:t>
            </a:r>
          </a:p>
          <a:p>
            <a:pPr lvl="1"/>
            <a:r>
              <a:rPr lang="en-US" sz="1800" dirty="0" smtClean="0"/>
              <a:t>Lockout/</a:t>
            </a:r>
            <a:r>
              <a:rPr lang="en-US" sz="1800" dirty="0" err="1" smtClean="0"/>
              <a:t>tagout</a:t>
            </a:r>
            <a:endParaRPr lang="en-US" sz="1800" dirty="0" smtClean="0"/>
          </a:p>
          <a:p>
            <a:pPr lvl="1"/>
            <a:r>
              <a:rPr lang="en-US" sz="1800" dirty="0" smtClean="0"/>
              <a:t>Walking and working surfaces</a:t>
            </a:r>
          </a:p>
          <a:p>
            <a:pPr lvl="1"/>
            <a:r>
              <a:rPr lang="en-US" sz="1800" dirty="0" smtClean="0"/>
              <a:t>Fall protection</a:t>
            </a:r>
          </a:p>
          <a:p>
            <a:pPr lvl="1"/>
            <a:r>
              <a:rPr lang="en-US" sz="1800" dirty="0" smtClean="0"/>
              <a:t>Personal protective equipment</a:t>
            </a:r>
          </a:p>
          <a:p>
            <a:pPr lvl="1"/>
            <a:r>
              <a:rPr lang="en-US" sz="1800" dirty="0" smtClean="0"/>
              <a:t>Electrical safety</a:t>
            </a:r>
          </a:p>
          <a:p>
            <a:pPr lvl="1"/>
            <a:r>
              <a:rPr lang="en-US" sz="1800" b="1" dirty="0" smtClean="0"/>
              <a:t>29 CFR 1910.272</a:t>
            </a:r>
          </a:p>
          <a:p>
            <a:endParaRPr lang="en-US" dirty="0"/>
          </a:p>
        </p:txBody>
      </p:sp>
      <p:sp>
        <p:nvSpPr>
          <p:cNvPr id="4" name="Slide Number Placeholder 3"/>
          <p:cNvSpPr>
            <a:spLocks noGrp="1"/>
          </p:cNvSpPr>
          <p:nvPr>
            <p:ph type="sldNum" sz="quarter" idx="12"/>
          </p:nvPr>
        </p:nvSpPr>
        <p:spPr/>
        <p:txBody>
          <a:bodyPr/>
          <a:lstStyle/>
          <a:p>
            <a:pPr>
              <a:defRPr/>
            </a:pPr>
            <a:fld id="{4B9AD0C7-E8F4-43BE-AA7E-0363D7025B6C}" type="slidenum">
              <a:rPr lang="en-US" smtClean="0"/>
              <a:pPr>
                <a:defRPr/>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Recordkeeping</a:t>
            </a:r>
            <a:endParaRPr lang="en-US" dirty="0"/>
          </a:p>
        </p:txBody>
      </p:sp>
      <p:sp>
        <p:nvSpPr>
          <p:cNvPr id="3" name="Content Placeholder 2"/>
          <p:cNvSpPr>
            <a:spLocks noGrp="1"/>
          </p:cNvSpPr>
          <p:nvPr>
            <p:ph idx="1"/>
          </p:nvPr>
        </p:nvSpPr>
        <p:spPr/>
        <p:txBody>
          <a:bodyPr/>
          <a:lstStyle/>
          <a:p>
            <a:r>
              <a:rPr lang="en-US" sz="2000" dirty="0" smtClean="0"/>
              <a:t>OSHA 300 Logs</a:t>
            </a:r>
          </a:p>
          <a:p>
            <a:pPr lvl="1"/>
            <a:r>
              <a:rPr lang="en-US" sz="2000" dirty="0" smtClean="0"/>
              <a:t>Record work-related injuries and illnesses</a:t>
            </a:r>
          </a:p>
          <a:p>
            <a:r>
              <a:rPr lang="en-US" sz="2000" dirty="0" smtClean="0"/>
              <a:t>OSHA 301 Forms</a:t>
            </a:r>
          </a:p>
          <a:p>
            <a:pPr lvl="1"/>
            <a:r>
              <a:rPr lang="en-US" sz="2000" dirty="0" smtClean="0"/>
              <a:t>Incident reports</a:t>
            </a:r>
          </a:p>
          <a:p>
            <a:r>
              <a:rPr lang="en-US" sz="2000" dirty="0" smtClean="0"/>
              <a:t>Annual Summary</a:t>
            </a:r>
          </a:p>
          <a:p>
            <a:r>
              <a:rPr lang="en-US" sz="2000" dirty="0" smtClean="0"/>
              <a:t>Reporting of fatalities and catastrophic events</a:t>
            </a:r>
          </a:p>
          <a:p>
            <a:r>
              <a:rPr lang="en-US" sz="2000" dirty="0" smtClean="0"/>
              <a:t>Survey to OSHA and BLS</a:t>
            </a:r>
          </a:p>
          <a:p>
            <a:r>
              <a:rPr lang="en-US" sz="2000" dirty="0" smtClean="0"/>
              <a:t>Must not discourage employees from reporting injuries and illnesses</a:t>
            </a:r>
          </a:p>
          <a:p>
            <a:pPr lvl="1"/>
            <a:r>
              <a:rPr lang="en-US" sz="2000" dirty="0" smtClean="0"/>
              <a:t>Safety incentive programs should not discourage reporting</a:t>
            </a:r>
          </a:p>
          <a:p>
            <a:pPr lvl="1"/>
            <a:r>
              <a:rPr lang="en-US" sz="2000" dirty="0" smtClean="0"/>
              <a:t>No punishment for reporting injuries</a:t>
            </a:r>
          </a:p>
          <a:p>
            <a:pPr lvl="1"/>
            <a:endParaRPr lang="en-US" dirty="0" smtClean="0"/>
          </a:p>
          <a:p>
            <a:endParaRPr lang="en-US" dirty="0"/>
          </a:p>
        </p:txBody>
      </p:sp>
      <p:sp>
        <p:nvSpPr>
          <p:cNvPr id="4" name="Slide Number Placeholder 3"/>
          <p:cNvSpPr>
            <a:spLocks noGrp="1"/>
          </p:cNvSpPr>
          <p:nvPr>
            <p:ph type="sldNum" sz="quarter" idx="12"/>
          </p:nvPr>
        </p:nvSpPr>
        <p:spPr/>
        <p:txBody>
          <a:bodyPr/>
          <a:lstStyle/>
          <a:p>
            <a:pPr>
              <a:defRPr/>
            </a:pPr>
            <a:fld id="{4B9AD0C7-E8F4-43BE-AA7E-0363D7025B6C}" type="slidenum">
              <a:rPr lang="en-US" smtClean="0"/>
              <a:pPr>
                <a:defRPr/>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Should I Care?</a:t>
            </a:r>
            <a:endParaRPr lang="en-US" dirty="0"/>
          </a:p>
        </p:txBody>
      </p:sp>
      <p:sp>
        <p:nvSpPr>
          <p:cNvPr id="3" name="Content Placeholder 2"/>
          <p:cNvSpPr>
            <a:spLocks noGrp="1"/>
          </p:cNvSpPr>
          <p:nvPr>
            <p:ph idx="1"/>
          </p:nvPr>
        </p:nvSpPr>
        <p:spPr/>
        <p:txBody>
          <a:bodyPr/>
          <a:lstStyle/>
          <a:p>
            <a:r>
              <a:rPr lang="en-US" dirty="0" smtClean="0"/>
              <a:t>OSHA enforcement is at historic levels</a:t>
            </a:r>
          </a:p>
          <a:p>
            <a:r>
              <a:rPr lang="en-US" dirty="0" smtClean="0"/>
              <a:t>More inspections and significant cases</a:t>
            </a:r>
          </a:p>
          <a:p>
            <a:r>
              <a:rPr lang="en-US" dirty="0" smtClean="0"/>
              <a:t>OSHA specifically interested in grain handling industry</a:t>
            </a:r>
          </a:p>
          <a:p>
            <a:r>
              <a:rPr lang="en-US" dirty="0" smtClean="0"/>
              <a:t>Enhanced Administrative Penalties Memorandum</a:t>
            </a:r>
          </a:p>
          <a:p>
            <a:r>
              <a:rPr lang="en-US" dirty="0" smtClean="0"/>
              <a:t>Severe Violator </a:t>
            </a:r>
            <a:r>
              <a:rPr lang="en-US" smtClean="0"/>
              <a:t>Enforcement Program</a:t>
            </a:r>
            <a:endParaRPr lang="en-US" dirty="0" smtClean="0"/>
          </a:p>
        </p:txBody>
      </p:sp>
      <p:sp>
        <p:nvSpPr>
          <p:cNvPr id="4" name="Slide Number Placeholder 3"/>
          <p:cNvSpPr>
            <a:spLocks noGrp="1"/>
          </p:cNvSpPr>
          <p:nvPr>
            <p:ph type="sldNum" sz="quarter" idx="12"/>
          </p:nvPr>
        </p:nvSpPr>
        <p:spPr/>
        <p:txBody>
          <a:bodyPr/>
          <a:lstStyle/>
          <a:p>
            <a:pPr>
              <a:defRPr/>
            </a:pPr>
            <a:fld id="{4B9AD0C7-E8F4-43BE-AA7E-0363D7025B6C}" type="slidenum">
              <a:rPr lang="en-US" smtClean="0"/>
              <a:pPr>
                <a:defRPr/>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and Health Management System</a:t>
            </a:r>
            <a:endParaRPr lang="en-US" dirty="0"/>
          </a:p>
        </p:txBody>
      </p:sp>
      <p:sp>
        <p:nvSpPr>
          <p:cNvPr id="3" name="Content Placeholder 2"/>
          <p:cNvSpPr>
            <a:spLocks noGrp="1"/>
          </p:cNvSpPr>
          <p:nvPr>
            <p:ph idx="1"/>
          </p:nvPr>
        </p:nvSpPr>
        <p:spPr/>
        <p:txBody>
          <a:bodyPr/>
          <a:lstStyle/>
          <a:p>
            <a:r>
              <a:rPr lang="en-US" sz="2000" dirty="0" smtClean="0"/>
              <a:t>Tool for creating a safe work environment and ensuring compliance with OSHA standards</a:t>
            </a:r>
          </a:p>
          <a:p>
            <a:r>
              <a:rPr lang="en-US" sz="2000" dirty="0" smtClean="0"/>
              <a:t>Key elements:</a:t>
            </a:r>
          </a:p>
          <a:p>
            <a:pPr lvl="1"/>
            <a:r>
              <a:rPr lang="en-US" sz="2000" dirty="0" smtClean="0"/>
              <a:t>Management leadership and employee participation</a:t>
            </a:r>
          </a:p>
          <a:p>
            <a:pPr lvl="1"/>
            <a:r>
              <a:rPr lang="en-US" sz="2000" dirty="0" smtClean="0"/>
              <a:t>Hazard identification and control</a:t>
            </a:r>
          </a:p>
          <a:p>
            <a:pPr lvl="1"/>
            <a:r>
              <a:rPr lang="en-US" sz="2000" dirty="0" smtClean="0"/>
              <a:t>Training and education</a:t>
            </a:r>
          </a:p>
          <a:p>
            <a:pPr lvl="1"/>
            <a:r>
              <a:rPr lang="en-US" sz="2000" dirty="0" smtClean="0"/>
              <a:t>Program evaluation and continuous improvement</a:t>
            </a:r>
          </a:p>
          <a:p>
            <a:r>
              <a:rPr lang="en-US" sz="2000" dirty="0" smtClean="0"/>
              <a:t>Must know your hazards, applicable OSHA standards, and take corrective actions</a:t>
            </a:r>
            <a:endParaRPr lang="en-US" sz="2000" dirty="0"/>
          </a:p>
        </p:txBody>
      </p:sp>
      <p:sp>
        <p:nvSpPr>
          <p:cNvPr id="4" name="Slide Number Placeholder 3"/>
          <p:cNvSpPr>
            <a:spLocks noGrp="1"/>
          </p:cNvSpPr>
          <p:nvPr>
            <p:ph type="sldNum" sz="quarter" idx="12"/>
          </p:nvPr>
        </p:nvSpPr>
        <p:spPr/>
        <p:txBody>
          <a:bodyPr/>
          <a:lstStyle/>
          <a:p>
            <a:pPr>
              <a:defRPr/>
            </a:pPr>
            <a:fld id="{4B9AD0C7-E8F4-43BE-AA7E-0363D7025B6C}" type="slidenum">
              <a:rPr lang="en-US" smtClean="0"/>
              <a:pPr>
                <a:defRPr/>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Can I Do To Prepare For The Knock?</a:t>
            </a:r>
            <a:endParaRPr lang="en-US" dirty="0"/>
          </a:p>
        </p:txBody>
      </p:sp>
      <p:sp>
        <p:nvSpPr>
          <p:cNvPr id="3" name="Content Placeholder 2"/>
          <p:cNvSpPr>
            <a:spLocks noGrp="1"/>
          </p:cNvSpPr>
          <p:nvPr>
            <p:ph idx="1"/>
          </p:nvPr>
        </p:nvSpPr>
        <p:spPr/>
        <p:txBody>
          <a:bodyPr/>
          <a:lstStyle/>
          <a:p>
            <a:r>
              <a:rPr lang="en-US" sz="2000" dirty="0" smtClean="0"/>
              <a:t>Implement your Safety and Health Management System</a:t>
            </a:r>
          </a:p>
          <a:p>
            <a:r>
              <a:rPr lang="en-US" sz="2000" dirty="0" smtClean="0"/>
              <a:t>Check key permits and procedures (bin entry, lockout/</a:t>
            </a:r>
            <a:r>
              <a:rPr lang="en-US" sz="2000" dirty="0" err="1" smtClean="0"/>
              <a:t>tagout</a:t>
            </a:r>
            <a:r>
              <a:rPr lang="en-US" sz="2000" dirty="0" smtClean="0"/>
              <a:t>)</a:t>
            </a:r>
          </a:p>
          <a:p>
            <a:r>
              <a:rPr lang="en-US" sz="2000" dirty="0" smtClean="0"/>
              <a:t>Understand any grain industry local emphasis programs</a:t>
            </a:r>
          </a:p>
          <a:p>
            <a:r>
              <a:rPr lang="en-US" sz="2000" dirty="0" smtClean="0"/>
              <a:t>Develop procedures – and your company philosophy – for when OSHA comes knocking and train your employees in those procedures</a:t>
            </a:r>
          </a:p>
          <a:p>
            <a:pPr lvl="1"/>
            <a:r>
              <a:rPr lang="en-US" sz="1600" dirty="0" smtClean="0"/>
              <a:t>What type of access will be granted</a:t>
            </a:r>
          </a:p>
          <a:p>
            <a:pPr lvl="1"/>
            <a:r>
              <a:rPr lang="en-US" sz="1600" dirty="0" smtClean="0"/>
              <a:t>Will a warrant be requested</a:t>
            </a:r>
          </a:p>
          <a:p>
            <a:r>
              <a:rPr lang="en-US" sz="2000" dirty="0" smtClean="0"/>
              <a:t>Have records (300 Logs, training records, etc.) readily available</a:t>
            </a:r>
          </a:p>
          <a:p>
            <a:r>
              <a:rPr lang="en-US" sz="2000" smtClean="0"/>
              <a:t>Training</a:t>
            </a:r>
            <a:endParaRPr lang="en-US" sz="2000" dirty="0" smtClean="0"/>
          </a:p>
        </p:txBody>
      </p:sp>
      <p:sp>
        <p:nvSpPr>
          <p:cNvPr id="4" name="Slide Number Placeholder 3"/>
          <p:cNvSpPr>
            <a:spLocks noGrp="1"/>
          </p:cNvSpPr>
          <p:nvPr>
            <p:ph type="sldNum" sz="quarter" idx="12"/>
          </p:nvPr>
        </p:nvSpPr>
        <p:spPr/>
        <p:txBody>
          <a:bodyPr/>
          <a:lstStyle/>
          <a:p>
            <a:pPr>
              <a:defRPr/>
            </a:pPr>
            <a:fld id="{4B9AD0C7-E8F4-43BE-AA7E-0363D7025B6C}" type="slidenum">
              <a:rPr lang="en-US" smtClean="0"/>
              <a:pPr>
                <a:defRPr/>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Elements of an OSHA Inspection</a:t>
            </a:r>
            <a:endParaRPr lang="en-US" dirty="0"/>
          </a:p>
        </p:txBody>
      </p:sp>
      <p:sp>
        <p:nvSpPr>
          <p:cNvPr id="3" name="Content Placeholder 2"/>
          <p:cNvSpPr>
            <a:spLocks noGrp="1"/>
          </p:cNvSpPr>
          <p:nvPr>
            <p:ph idx="1"/>
          </p:nvPr>
        </p:nvSpPr>
        <p:spPr/>
        <p:txBody>
          <a:bodyPr/>
          <a:lstStyle/>
          <a:p>
            <a:pPr>
              <a:lnSpc>
                <a:spcPct val="150000"/>
              </a:lnSpc>
            </a:pPr>
            <a:r>
              <a:rPr lang="en-US" dirty="0" smtClean="0"/>
              <a:t>The Knock at the Door</a:t>
            </a:r>
          </a:p>
          <a:p>
            <a:pPr>
              <a:lnSpc>
                <a:spcPct val="150000"/>
              </a:lnSpc>
            </a:pPr>
            <a:r>
              <a:rPr lang="en-US" dirty="0" smtClean="0"/>
              <a:t>The Opening Conference</a:t>
            </a:r>
          </a:p>
          <a:p>
            <a:pPr>
              <a:lnSpc>
                <a:spcPct val="150000"/>
              </a:lnSpc>
            </a:pPr>
            <a:r>
              <a:rPr lang="en-US" dirty="0" smtClean="0"/>
              <a:t>The </a:t>
            </a:r>
            <a:r>
              <a:rPr lang="en-US" dirty="0" err="1" smtClean="0"/>
              <a:t>Walkaround</a:t>
            </a:r>
            <a:endParaRPr lang="en-US" dirty="0" smtClean="0"/>
          </a:p>
          <a:p>
            <a:pPr>
              <a:lnSpc>
                <a:spcPct val="150000"/>
              </a:lnSpc>
            </a:pPr>
            <a:r>
              <a:rPr lang="en-US" dirty="0" smtClean="0"/>
              <a:t>The Closing Conference</a:t>
            </a:r>
            <a:endParaRPr lang="en-US" dirty="0"/>
          </a:p>
        </p:txBody>
      </p:sp>
      <p:sp>
        <p:nvSpPr>
          <p:cNvPr id="4" name="Slide Number Placeholder 3"/>
          <p:cNvSpPr>
            <a:spLocks noGrp="1"/>
          </p:cNvSpPr>
          <p:nvPr>
            <p:ph type="sldNum" sz="quarter" idx="12"/>
          </p:nvPr>
        </p:nvSpPr>
        <p:spPr/>
        <p:txBody>
          <a:bodyPr/>
          <a:lstStyle/>
          <a:p>
            <a:pPr>
              <a:defRPr/>
            </a:pPr>
            <a:fld id="{4B9AD0C7-E8F4-43BE-AA7E-0363D7025B6C}" type="slidenum">
              <a:rPr lang="en-US" smtClean="0"/>
              <a:pPr>
                <a:defRPr/>
              </a:pPr>
              <a:t>9</a:t>
            </a:fld>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JL Practive Development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JL Practice Development Theme Fonts">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JL Practice Development Theme Fonts">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JL Practive Development Theme</Template>
  <TotalTime>5795</TotalTime>
  <Words>1216</Words>
  <Application>Microsoft Office PowerPoint</Application>
  <PresentationFormat>On-screen Show (4:3)</PresentationFormat>
  <Paragraphs>199</Paragraphs>
  <Slides>26</Slides>
  <Notes>0</Notes>
  <HiddenSlides>0</HiddenSlides>
  <MMClips>0</MMClips>
  <ScaleCrop>false</ScaleCrop>
  <HeadingPairs>
    <vt:vector size="4" baseType="variant">
      <vt:variant>
        <vt:lpstr>Theme</vt:lpstr>
      </vt:variant>
      <vt:variant>
        <vt:i4>2</vt:i4>
      </vt:variant>
      <vt:variant>
        <vt:lpstr>Slide Titles</vt:lpstr>
      </vt:variant>
      <vt:variant>
        <vt:i4>26</vt:i4>
      </vt:variant>
    </vt:vector>
  </HeadingPairs>
  <TitlesOfParts>
    <vt:vector size="28" baseType="lpstr">
      <vt:lpstr>JL Practive Development Theme</vt:lpstr>
      <vt:lpstr>Custom Design</vt:lpstr>
      <vt:lpstr>How To Prepare For An OSHA Inspection</vt:lpstr>
      <vt:lpstr>KNOCK, KNOCK:  IT’S OSHA!</vt:lpstr>
      <vt:lpstr> OSHA Compliance </vt:lpstr>
      <vt:lpstr>Types of OSHA Standards</vt:lpstr>
      <vt:lpstr>Recordkeeping</vt:lpstr>
      <vt:lpstr>Why Should I Care?</vt:lpstr>
      <vt:lpstr>Safety and Health Management System</vt:lpstr>
      <vt:lpstr>What Can I Do To Prepare For The Knock?</vt:lpstr>
      <vt:lpstr>The Elements of an OSHA Inspection</vt:lpstr>
      <vt:lpstr>The Knock</vt:lpstr>
      <vt:lpstr>Question 1</vt:lpstr>
      <vt:lpstr>Opening Conference</vt:lpstr>
      <vt:lpstr>The Walkaround</vt:lpstr>
      <vt:lpstr>Question 2</vt:lpstr>
      <vt:lpstr>Question 3</vt:lpstr>
      <vt:lpstr>Manager and Employee Interviews</vt:lpstr>
      <vt:lpstr>Question 4</vt:lpstr>
      <vt:lpstr>Closing Conference</vt:lpstr>
      <vt:lpstr>Hopefully no citations, but . . .</vt:lpstr>
      <vt:lpstr>Citation Options</vt:lpstr>
      <vt:lpstr>Citation Options (cont’d)</vt:lpstr>
      <vt:lpstr>Citation Options (cont’d)</vt:lpstr>
      <vt:lpstr>Hearings</vt:lpstr>
      <vt:lpstr>Key Considerations Post Citation</vt:lpstr>
      <vt:lpstr>What Should I be Doing Now?</vt:lpstr>
      <vt:lpstr>Thank You!</vt:lpstr>
    </vt:vector>
  </TitlesOfParts>
  <Company>Jackson Lewis LLP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 </cp:lastModifiedBy>
  <cp:revision>804</cp:revision>
  <dcterms:created xsi:type="dcterms:W3CDTF">2009-02-25T22:56:16Z</dcterms:created>
  <dcterms:modified xsi:type="dcterms:W3CDTF">2011-01-06T20:10:57Z</dcterms:modified>
</cp:coreProperties>
</file>