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62"/>
  </p:notesMasterIdLst>
  <p:sldIdLst>
    <p:sldId id="314" r:id="rId2"/>
    <p:sldId id="372" r:id="rId3"/>
    <p:sldId id="554" r:id="rId4"/>
    <p:sldId id="555" r:id="rId5"/>
    <p:sldId id="556" r:id="rId6"/>
    <p:sldId id="558" r:id="rId7"/>
    <p:sldId id="559" r:id="rId8"/>
    <p:sldId id="560" r:id="rId9"/>
    <p:sldId id="649" r:id="rId10"/>
    <p:sldId id="557" r:id="rId11"/>
    <p:sldId id="567" r:id="rId12"/>
    <p:sldId id="568" r:id="rId13"/>
    <p:sldId id="591" r:id="rId14"/>
    <p:sldId id="592" r:id="rId15"/>
    <p:sldId id="593" r:id="rId16"/>
    <p:sldId id="594" r:id="rId17"/>
    <p:sldId id="596" r:id="rId18"/>
    <p:sldId id="597" r:id="rId19"/>
    <p:sldId id="580" r:id="rId20"/>
    <p:sldId id="581" r:id="rId21"/>
    <p:sldId id="582" r:id="rId22"/>
    <p:sldId id="583" r:id="rId23"/>
    <p:sldId id="585" r:id="rId24"/>
    <p:sldId id="586" r:id="rId25"/>
    <p:sldId id="569" r:id="rId26"/>
    <p:sldId id="570" r:id="rId27"/>
    <p:sldId id="571" r:id="rId28"/>
    <p:sldId id="572" r:id="rId29"/>
    <p:sldId id="573" r:id="rId30"/>
    <p:sldId id="650" r:id="rId31"/>
    <p:sldId id="575" r:id="rId32"/>
    <p:sldId id="589" r:id="rId33"/>
    <p:sldId id="618" r:id="rId34"/>
    <p:sldId id="616" r:id="rId35"/>
    <p:sldId id="617" r:id="rId36"/>
    <p:sldId id="634" r:id="rId37"/>
    <p:sldId id="635" r:id="rId38"/>
    <p:sldId id="638" r:id="rId39"/>
    <p:sldId id="639" r:id="rId40"/>
    <p:sldId id="640" r:id="rId41"/>
    <p:sldId id="641" r:id="rId42"/>
    <p:sldId id="642" r:id="rId43"/>
    <p:sldId id="643" r:id="rId44"/>
    <p:sldId id="644" r:id="rId45"/>
    <p:sldId id="645" r:id="rId46"/>
    <p:sldId id="646" r:id="rId47"/>
    <p:sldId id="647" r:id="rId48"/>
    <p:sldId id="648" r:id="rId49"/>
    <p:sldId id="630" r:id="rId50"/>
    <p:sldId id="605" r:id="rId51"/>
    <p:sldId id="612" r:id="rId52"/>
    <p:sldId id="613" r:id="rId53"/>
    <p:sldId id="606" r:id="rId54"/>
    <p:sldId id="607" r:id="rId55"/>
    <p:sldId id="611" r:id="rId56"/>
    <p:sldId id="608" r:id="rId57"/>
    <p:sldId id="609" r:id="rId58"/>
    <p:sldId id="614" r:id="rId59"/>
    <p:sldId id="382" r:id="rId60"/>
    <p:sldId id="353" r:id="rId61"/>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77442" autoAdjust="0"/>
  </p:normalViewPr>
  <p:slideViewPr>
    <p:cSldViewPr>
      <p:cViewPr varScale="1">
        <p:scale>
          <a:sx n="56" d="100"/>
          <a:sy n="56"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44"/>
    </p:cViewPr>
  </p:sorterViewPr>
  <p:notesViewPr>
    <p:cSldViewPr>
      <p:cViewPr>
        <p:scale>
          <a:sx n="66" d="100"/>
          <a:sy n="66" d="100"/>
        </p:scale>
        <p:origin x="-2371" y="370"/>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20Fairfield\Documents\DATA\NGFA%20Country%20Elevator_Feed%20Industry%20Council\2010\Federal_State%20OSHA%20Inspection%20Date%20F'09,%20F'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id%20Fairfield\Documents\DATA\NGFA%20Country%20Elevator_Feed%20Industry%20Council\2010\Federal_State%20OSHA%20Inspection%20Date%20F'09,%20F'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lineChart>
        <c:grouping val="standard"/>
        <c:ser>
          <c:idx val="0"/>
          <c:order val="0"/>
          <c:tx>
            <c:strRef>
              <c:f>'2006-10'!$B$12</c:f>
              <c:strCache>
                <c:ptCount val="1"/>
                <c:pt idx="0">
                  <c:v>Penalties</c:v>
                </c:pt>
              </c:strCache>
            </c:strRef>
          </c:tx>
          <c:spPr>
            <a:ln w="101600">
              <a:solidFill>
                <a:srgbClr val="FF0000"/>
              </a:solidFill>
              <a:tailEnd type="none"/>
            </a:ln>
          </c:spPr>
          <c:marker>
            <c:symbol val="none"/>
          </c:marker>
          <c:dPt>
            <c:idx val="4"/>
            <c:spPr>
              <a:ln w="101600">
                <a:solidFill>
                  <a:srgbClr val="FF0000"/>
                </a:solidFill>
                <a:tailEnd type="triangle"/>
              </a:ln>
            </c:spPr>
          </c:dPt>
          <c:cat>
            <c:numRef>
              <c:f>'2006-10'!$C$9:$G$9</c:f>
              <c:numCache>
                <c:formatCode>General</c:formatCode>
                <c:ptCount val="5"/>
                <c:pt idx="0">
                  <c:v>2006</c:v>
                </c:pt>
                <c:pt idx="1">
                  <c:v>2007</c:v>
                </c:pt>
                <c:pt idx="2">
                  <c:v>2008</c:v>
                </c:pt>
                <c:pt idx="3">
                  <c:v>2009</c:v>
                </c:pt>
                <c:pt idx="4">
                  <c:v>2010</c:v>
                </c:pt>
              </c:numCache>
            </c:numRef>
          </c:cat>
          <c:val>
            <c:numRef>
              <c:f>'2006-10'!$C$12:$G$12</c:f>
              <c:numCache>
                <c:formatCode>"$"#,##0</c:formatCode>
                <c:ptCount val="5"/>
                <c:pt idx="0">
                  <c:v>187310</c:v>
                </c:pt>
                <c:pt idx="1">
                  <c:v>275385</c:v>
                </c:pt>
                <c:pt idx="2">
                  <c:v>227375</c:v>
                </c:pt>
                <c:pt idx="3">
                  <c:v>722000</c:v>
                </c:pt>
                <c:pt idx="4" formatCode="&quot;$&quot;#,##0_);[Red]\(&quot;$&quot;#,##0\)">
                  <c:v>3073081</c:v>
                </c:pt>
              </c:numCache>
            </c:numRef>
          </c:val>
        </c:ser>
        <c:marker val="1"/>
        <c:axId val="66436096"/>
        <c:axId val="66564864"/>
      </c:lineChart>
      <c:catAx>
        <c:axId val="66436096"/>
        <c:scaling>
          <c:orientation val="minMax"/>
        </c:scaling>
        <c:axPos val="b"/>
        <c:numFmt formatCode="General" sourceLinked="1"/>
        <c:majorTickMark val="none"/>
        <c:tickLblPos val="nextTo"/>
        <c:crossAx val="66564864"/>
        <c:crosses val="autoZero"/>
        <c:auto val="1"/>
        <c:lblAlgn val="ctr"/>
        <c:lblOffset val="100"/>
      </c:catAx>
      <c:valAx>
        <c:axId val="66564864"/>
        <c:scaling>
          <c:orientation val="minMax"/>
        </c:scaling>
        <c:axPos val="l"/>
        <c:majorGridlines/>
        <c:title>
          <c:layout/>
        </c:title>
        <c:numFmt formatCode="&quot;$&quot;#,##0" sourceLinked="1"/>
        <c:majorTickMark val="none"/>
        <c:tickLblPos val="nextTo"/>
        <c:txPr>
          <a:bodyPr/>
          <a:lstStyle/>
          <a:p>
            <a:pPr>
              <a:defRPr sz="1800" b="1"/>
            </a:pPr>
            <a:endParaRPr lang="en-US"/>
          </a:p>
        </c:txPr>
        <c:crossAx val="66436096"/>
        <c:crosses val="autoZero"/>
        <c:crossBetween val="between"/>
      </c:valAx>
      <c:dTable>
        <c:showHorzBorder val="1"/>
        <c:showVertBorder val="1"/>
        <c:showOutline val="1"/>
        <c:showKeys val="1"/>
      </c:dTable>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lineChart>
        <c:grouping val="standard"/>
        <c:ser>
          <c:idx val="0"/>
          <c:order val="0"/>
          <c:tx>
            <c:strRef>
              <c:f>'2006-10'!$B$7</c:f>
              <c:strCache>
                <c:ptCount val="1"/>
                <c:pt idx="0">
                  <c:v>Penalties</c:v>
                </c:pt>
              </c:strCache>
            </c:strRef>
          </c:tx>
          <c:spPr>
            <a:ln w="101600">
              <a:solidFill>
                <a:srgbClr val="FF0000"/>
              </a:solidFill>
            </a:ln>
          </c:spPr>
          <c:marker>
            <c:symbol val="none"/>
          </c:marker>
          <c:dPt>
            <c:idx val="4"/>
            <c:spPr>
              <a:ln w="101600">
                <a:solidFill>
                  <a:srgbClr val="FF0000"/>
                </a:solidFill>
                <a:tailEnd type="triangle"/>
              </a:ln>
            </c:spPr>
          </c:dPt>
          <c:cat>
            <c:numRef>
              <c:f>'2006-10'!$C$9:$G$9</c:f>
              <c:numCache>
                <c:formatCode>General</c:formatCode>
                <c:ptCount val="5"/>
                <c:pt idx="0">
                  <c:v>2006</c:v>
                </c:pt>
                <c:pt idx="1">
                  <c:v>2007</c:v>
                </c:pt>
                <c:pt idx="2">
                  <c:v>2008</c:v>
                </c:pt>
                <c:pt idx="3">
                  <c:v>2009</c:v>
                </c:pt>
                <c:pt idx="4">
                  <c:v>2010</c:v>
                </c:pt>
              </c:numCache>
            </c:numRef>
          </c:cat>
          <c:val>
            <c:numRef>
              <c:f>'2006-10'!$C$7:$G$7</c:f>
              <c:numCache>
                <c:formatCode>"$"#,##0</c:formatCode>
                <c:ptCount val="5"/>
                <c:pt idx="0">
                  <c:v>371405</c:v>
                </c:pt>
                <c:pt idx="1">
                  <c:v>173680</c:v>
                </c:pt>
                <c:pt idx="2">
                  <c:v>296370</c:v>
                </c:pt>
                <c:pt idx="3">
                  <c:v>1271022</c:v>
                </c:pt>
                <c:pt idx="4">
                  <c:v>608125</c:v>
                </c:pt>
              </c:numCache>
            </c:numRef>
          </c:val>
        </c:ser>
        <c:marker val="1"/>
        <c:axId val="66923136"/>
        <c:axId val="66933120"/>
      </c:lineChart>
      <c:catAx>
        <c:axId val="66923136"/>
        <c:scaling>
          <c:orientation val="minMax"/>
        </c:scaling>
        <c:axPos val="b"/>
        <c:numFmt formatCode="General" sourceLinked="1"/>
        <c:majorTickMark val="none"/>
        <c:tickLblPos val="nextTo"/>
        <c:crossAx val="66933120"/>
        <c:crosses val="autoZero"/>
        <c:auto val="1"/>
        <c:lblAlgn val="ctr"/>
        <c:lblOffset val="100"/>
      </c:catAx>
      <c:valAx>
        <c:axId val="66933120"/>
        <c:scaling>
          <c:orientation val="minMax"/>
        </c:scaling>
        <c:axPos val="l"/>
        <c:majorGridlines/>
        <c:title>
          <c:layout/>
        </c:title>
        <c:numFmt formatCode="&quot;$&quot;#,##0" sourceLinked="1"/>
        <c:majorTickMark val="none"/>
        <c:tickLblPos val="nextTo"/>
        <c:txPr>
          <a:bodyPr/>
          <a:lstStyle/>
          <a:p>
            <a:pPr>
              <a:defRPr sz="1800" b="1"/>
            </a:pPr>
            <a:endParaRPr lang="en-US"/>
          </a:p>
        </c:txPr>
        <c:crossAx val="66923136"/>
        <c:crosses val="autoZero"/>
        <c:crossBetween val="between"/>
      </c:valAx>
      <c:dTable>
        <c:showHorzBorder val="1"/>
        <c:showVertBorder val="1"/>
        <c:showOutline val="1"/>
        <c:showKeys val="1"/>
      </c:dTable>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2099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p:spPr>
      </p:sp>
      <p:sp>
        <p:nvSpPr>
          <p:cNvPr id="209925" name="Rectangle 5"/>
          <p:cNvSpPr>
            <a:spLocks noGrp="1" noChangeArrowheads="1"/>
          </p:cNvSpPr>
          <p:nvPr>
            <p:ph type="body" sz="quarter" idx="3"/>
          </p:nvPr>
        </p:nvSpPr>
        <p:spPr bwMode="auto">
          <a:xfrm>
            <a:off x="685800" y="4422775"/>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9926" name="Rectangle 6"/>
          <p:cNvSpPr>
            <a:spLocks noGrp="1" noChangeArrowheads="1"/>
          </p:cNvSpPr>
          <p:nvPr>
            <p:ph type="ftr" sz="quarter" idx="4"/>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209927" name="Rectangle 7"/>
          <p:cNvSpPr>
            <a:spLocks noGrp="1" noChangeArrowheads="1"/>
          </p:cNvSpPr>
          <p:nvPr>
            <p:ph type="sldNum" sz="quarter" idx="5"/>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BAEAA92-A0B1-450C-843C-2C3B192DA48B}" type="slidenum">
              <a:rPr lang="en-US"/>
              <a:pPr>
                <a:defRPr/>
              </a:pPr>
              <a:t>‹#›</a:t>
            </a:fld>
            <a:endParaRPr lang="en-US" dirty="0"/>
          </a:p>
        </p:txBody>
      </p:sp>
    </p:spTree>
    <p:extLst>
      <p:ext uri="{BB962C8B-B14F-4D97-AF65-F5344CB8AC3E}">
        <p14:creationId xmlns="" xmlns:p14="http://schemas.microsoft.com/office/powerpoint/2010/main" val="1103500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7F32B136-E2AF-496F-9C96-E9A8A99A69DD}"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E66548-EDC2-48BF-845E-09B4F11BFFB7}" type="slidenum">
              <a:rPr lang="en-US"/>
              <a:pPr>
                <a:defRPr/>
              </a:pPr>
              <a:t>10</a:t>
            </a:fld>
            <a:endParaRPr lang="en-US" dirty="0"/>
          </a:p>
        </p:txBody>
      </p:sp>
      <p:sp>
        <p:nvSpPr>
          <p:cNvPr id="6"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EC4D2227-9E15-40DD-B107-00E7C1E94229}" type="slidenum">
              <a:rPr lang="en-US" sz="1200">
                <a:latin typeface="Arial" charset="0"/>
                <a:cs typeface="+mn-cs"/>
              </a:rPr>
              <a:pPr algn="r">
                <a:defRPr/>
              </a:pPr>
              <a:t>10</a:t>
            </a:fld>
            <a:endParaRPr lang="en-US" sz="1200" dirty="0">
              <a:latin typeface="Arial" charset="0"/>
              <a:cs typeface="+mn-cs"/>
            </a:endParaRPr>
          </a:p>
        </p:txBody>
      </p:sp>
      <p:sp>
        <p:nvSpPr>
          <p:cNvPr id="5"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05BC4BE1-88BF-4D9C-98DB-69ED39BD48EE}" type="slidenum">
              <a:rPr lang="en-US" sz="1200">
                <a:latin typeface="Arial" charset="0"/>
                <a:cs typeface="+mn-cs"/>
              </a:rPr>
              <a:pPr algn="r">
                <a:defRPr/>
              </a:pPr>
              <a:t>10</a:t>
            </a:fld>
            <a:endParaRPr lang="en-US" sz="1200" dirty="0">
              <a:latin typeface="Arial" charset="0"/>
              <a:cs typeface="+mn-cs"/>
            </a:endParaRPr>
          </a:p>
        </p:txBody>
      </p:sp>
      <p:sp>
        <p:nvSpPr>
          <p:cNvPr id="58372" name="Slide Image Placeholder 1"/>
          <p:cNvSpPr>
            <a:spLocks noGrp="1" noRot="1" noChangeAspect="1"/>
          </p:cNvSpPr>
          <p:nvPr>
            <p:ph type="sldImg"/>
          </p:nvPr>
        </p:nvSpPr>
        <p:spPr>
          <a:ln/>
        </p:spPr>
      </p:sp>
      <p:sp>
        <p:nvSpPr>
          <p:cNvPr id="58373" name="Notes Placeholder 2"/>
          <p:cNvSpPr>
            <a:spLocks noGrp="1"/>
          </p:cNvSpPr>
          <p:nvPr>
            <p:ph type="body" idx="1"/>
          </p:nvPr>
        </p:nvSpPr>
        <p:spPr>
          <a:noFill/>
          <a:ln/>
        </p:spPr>
        <p:txBody>
          <a:bodyPr/>
          <a:lstStyle/>
          <a:p>
            <a:pPr eaLnBrk="1" hangingPunct="1"/>
            <a:endParaRPr lang="en-US" dirty="0" smtClean="0"/>
          </a:p>
        </p:txBody>
      </p:sp>
      <p:sp>
        <p:nvSpPr>
          <p:cNvPr id="58374" name="Slide Number Placeholder 3"/>
          <p:cNvSpPr txBox="1">
            <a:spLocks noGrp="1"/>
          </p:cNvSpPr>
          <p:nvPr/>
        </p:nvSpPr>
        <p:spPr bwMode="auto">
          <a:xfrm>
            <a:off x="3884613" y="8846343"/>
            <a:ext cx="2971800" cy="464342"/>
          </a:xfrm>
          <a:prstGeom prst="rect">
            <a:avLst/>
          </a:prstGeom>
          <a:noFill/>
          <a:ln w="9525">
            <a:noFill/>
            <a:miter lim="800000"/>
            <a:headEnd/>
            <a:tailEnd/>
          </a:ln>
        </p:spPr>
        <p:txBody>
          <a:bodyPr anchor="b"/>
          <a:lstStyle/>
          <a:p>
            <a:pPr algn="r"/>
            <a:fld id="{3CF3EE75-C63A-43CC-BAFB-A6632AB5714B}" type="slidenum">
              <a:rPr lang="en-US" sz="1200">
                <a:latin typeface="Arial" charset="0"/>
              </a:rPr>
              <a:pPr algn="r"/>
              <a:t>10</a:t>
            </a:fld>
            <a:endParaRPr lang="en-US" sz="12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In</a:t>
            </a:r>
            <a:r>
              <a:rPr lang="en-US" baseline="0" dirty="0" smtClean="0"/>
              <a:t> addition, we have learned that a Senator has forwarded a letter from a constituent to OSHA that asks for clarification on the Dec. 24, 2009 sweep auger letter of interpretation.  Most likely the response that the Senator receives will be very similar to the one that NGFA receives.  </a:t>
            </a:r>
            <a:endParaRPr lang="en-US" dirty="0" smtClean="0"/>
          </a:p>
        </p:txBody>
      </p:sp>
      <p:sp>
        <p:nvSpPr>
          <p:cNvPr id="55300" name="Slide Number Placeholder 3"/>
          <p:cNvSpPr>
            <a:spLocks noGrp="1"/>
          </p:cNvSpPr>
          <p:nvPr>
            <p:ph type="sldNum" sz="quarter" idx="5"/>
          </p:nvPr>
        </p:nvSpPr>
        <p:spPr>
          <a:noFill/>
        </p:spPr>
        <p:txBody>
          <a:bodyPr/>
          <a:lstStyle/>
          <a:p>
            <a:fld id="{C0B57DEF-06FF-4CC3-A847-615F035ECE68}"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12</a:t>
            </a:fld>
            <a:endParaRPr lang="en-US" dirty="0"/>
          </a:p>
        </p:txBody>
      </p:sp>
    </p:spTree>
    <p:extLst>
      <p:ext uri="{BB962C8B-B14F-4D97-AF65-F5344CB8AC3E}">
        <p14:creationId xmlns="" xmlns:p14="http://schemas.microsoft.com/office/powerpoint/2010/main" val="119462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DAC4F-CD0A-4C53-9BFE-EA4D13C49FDE}" type="slidenum">
              <a:rPr lang="en-US"/>
              <a:pPr/>
              <a:t>13</a:t>
            </a:fld>
            <a:endParaRPr lang="en-US" dirty="0"/>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xfrm>
            <a:off x="913805" y="4423639"/>
            <a:ext cx="5030391" cy="4191140"/>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22E67-3D34-437B-BB00-19B637507081}" type="slidenum">
              <a:rPr lang="en-US"/>
              <a:pPr/>
              <a:t>14</a:t>
            </a:fld>
            <a:endParaRPr 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xfrm>
            <a:off x="913805" y="4423639"/>
            <a:ext cx="5030391" cy="4191140"/>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57503-2BE7-47DF-B13C-833507DB83A2}" type="slidenum">
              <a:rPr lang="en-US"/>
              <a:pPr/>
              <a:t>15</a:t>
            </a:fld>
            <a:endParaRPr lang="en-US" dirty="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913805" y="4423639"/>
            <a:ext cx="5030391" cy="4191140"/>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C036F-8C30-44A5-A763-224CF0540B16}" type="slidenum">
              <a:rPr lang="en-US"/>
              <a:pPr/>
              <a:t>16</a:t>
            </a:fld>
            <a:endParaRPr 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913805" y="4423639"/>
            <a:ext cx="5030391" cy="4191140"/>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D005F-A7A0-4300-8BE9-1E79D9111241}" type="slidenum">
              <a:rPr lang="en-US"/>
              <a:pPr/>
              <a:t>17</a:t>
            </a:fld>
            <a:endParaRPr lang="en-US" dirty="0"/>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3B67B-205F-421F-89D1-08684C7E9F1D}" type="slidenum">
              <a:rPr lang="en-US"/>
              <a:pPr/>
              <a:t>18</a:t>
            </a:fld>
            <a:endParaRPr lang="en-US" dirty="0"/>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19</a:t>
            </a:fld>
            <a:endParaRPr lang="en-US" dirty="0"/>
          </a:p>
        </p:txBody>
      </p:sp>
    </p:spTree>
    <p:extLst>
      <p:ext uri="{BB962C8B-B14F-4D97-AF65-F5344CB8AC3E}">
        <p14:creationId xmlns="" xmlns:p14="http://schemas.microsoft.com/office/powerpoint/2010/main" val="253399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dirty="0" smtClean="0"/>
              <a:t>The purpose of the presentation is to give you an update on some current OSHA issues, including the sweep auger letter of interpretation and the Agency’s current enforcement and penalty policies. </a:t>
            </a:r>
          </a:p>
          <a:p>
            <a:pPr eaLnBrk="1" hangingPunct="1"/>
            <a:endParaRPr lang="en-US" dirty="0" smtClean="0"/>
          </a:p>
        </p:txBody>
      </p:sp>
      <p:sp>
        <p:nvSpPr>
          <p:cNvPr id="49156" name="Slide Number Placeholder 3"/>
          <p:cNvSpPr>
            <a:spLocks noGrp="1"/>
          </p:cNvSpPr>
          <p:nvPr>
            <p:ph type="sldNum" sz="quarter" idx="5"/>
          </p:nvPr>
        </p:nvSpPr>
        <p:spPr>
          <a:noFill/>
        </p:spPr>
        <p:txBody>
          <a:bodyPr/>
          <a:lstStyle/>
          <a:p>
            <a:fld id="{3A75C646-BF33-408C-A246-91B8BEE8703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F16B32DE-04EF-4896-BBD5-AB1483A7EA07}" type="slidenum">
              <a:rPr lang="en-US"/>
              <a:pPr>
                <a:defRPr/>
              </a:pPr>
              <a:t>20</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13F1B251-8E03-4BE6-86E7-9FFB5168BEED}" type="slidenum">
              <a:rPr lang="en-US" sz="1200">
                <a:latin typeface="Arial" charset="0"/>
                <a:cs typeface="+mn-cs"/>
              </a:rPr>
              <a:pPr algn="r">
                <a:defRPr/>
              </a:pPr>
              <a:t>20</a:t>
            </a:fld>
            <a:endParaRPr lang="en-US" sz="1200" dirty="0">
              <a:latin typeface="Arial" charset="0"/>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marL="228600" indent="-228600"/>
            <a:endParaRPr lang="en-US"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05F328B-A33A-49CE-A21A-667498BFBA8B}" type="slidenum">
              <a:rPr lang="en-US"/>
              <a:pPr>
                <a:defRPr/>
              </a:pPr>
              <a:t>21</a:t>
            </a:fld>
            <a:endParaRPr lang="en-US" dirty="0"/>
          </a:p>
        </p:txBody>
      </p:sp>
      <p:sp>
        <p:nvSpPr>
          <p:cNvPr id="5"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29D757CC-6E71-4E4B-A587-79C1DC86A569}" type="slidenum">
              <a:rPr lang="en-US" sz="1200">
                <a:latin typeface="Arial" charset="0"/>
                <a:cs typeface="+mn-cs"/>
              </a:rPr>
              <a:pPr algn="r">
                <a:defRPr/>
              </a:pPr>
              <a:t>21</a:t>
            </a:fld>
            <a:endParaRPr lang="en-US" sz="1200" dirty="0">
              <a:latin typeface="Arial" charset="0"/>
              <a:cs typeface="+mn-cs"/>
            </a:endParaRPr>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046600C0-5326-4CDB-ADEB-6D708A519068}" type="slidenum">
              <a:rPr lang="en-US" sz="1200">
                <a:latin typeface="Arial" charset="0"/>
                <a:cs typeface="+mn-cs"/>
              </a:rPr>
              <a:pPr algn="r">
                <a:defRPr/>
              </a:pPr>
              <a:t>21</a:t>
            </a:fld>
            <a:endParaRPr lang="en-US" sz="1200" dirty="0">
              <a:latin typeface="Arial" charset="0"/>
              <a:cs typeface="+mn-cs"/>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BD98E149-9853-4283-B665-9934EDF9B30E}" type="slidenum">
              <a:rPr lang="en-US"/>
              <a:pPr>
                <a:defRPr/>
              </a:pPr>
              <a:t>22</a:t>
            </a:fld>
            <a:endParaRPr lang="en-US" dirty="0"/>
          </a:p>
        </p:txBody>
      </p:sp>
      <p:sp>
        <p:nvSpPr>
          <p:cNvPr id="5"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35AE8E8E-19D7-4EB8-9A62-D637BF7F57E9}" type="slidenum">
              <a:rPr lang="en-US" sz="1200">
                <a:latin typeface="Arial" charset="0"/>
                <a:cs typeface="+mn-cs"/>
              </a:rPr>
              <a:pPr algn="r">
                <a:defRPr/>
              </a:pPr>
              <a:t>22</a:t>
            </a:fld>
            <a:endParaRPr lang="en-US" sz="1200" dirty="0">
              <a:latin typeface="Arial" charset="0"/>
              <a:cs typeface="+mn-cs"/>
            </a:endParaRPr>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3916FFF5-19EE-4445-8D6C-F7E2B8369DC4}" type="slidenum">
              <a:rPr lang="en-US" sz="1200">
                <a:latin typeface="Arial" charset="0"/>
                <a:cs typeface="+mn-cs"/>
              </a:rPr>
              <a:pPr algn="r">
                <a:defRPr/>
              </a:pPr>
              <a:t>22</a:t>
            </a:fld>
            <a:endParaRPr lang="en-US" sz="1200" dirty="0">
              <a:latin typeface="Arial" charset="0"/>
              <a:cs typeface="+mn-cs"/>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23</a:t>
            </a:fld>
            <a:endParaRPr lang="en-US" dirty="0"/>
          </a:p>
        </p:txBody>
      </p:sp>
    </p:spTree>
    <p:extLst>
      <p:ext uri="{BB962C8B-B14F-4D97-AF65-F5344CB8AC3E}">
        <p14:creationId xmlns="" xmlns:p14="http://schemas.microsoft.com/office/powerpoint/2010/main" val="286636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 raised</a:t>
            </a:r>
            <a:r>
              <a:rPr lang="en-US" baseline="0" dirty="0" smtClean="0"/>
              <a:t> in the Region V REP are very similar to the ones raised in the Region VI REP that Jorge discussed earlier this morning. (Get copy of Region VI letter.  </a:t>
            </a:r>
            <a:endParaRPr lang="en-US" dirty="0"/>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24</a:t>
            </a:fld>
            <a:endParaRPr lang="en-US" dirty="0"/>
          </a:p>
        </p:txBody>
      </p:sp>
    </p:spTree>
    <p:extLst>
      <p:ext uri="{BB962C8B-B14F-4D97-AF65-F5344CB8AC3E}">
        <p14:creationId xmlns="" xmlns:p14="http://schemas.microsoft.com/office/powerpoint/2010/main" val="3199089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25</a:t>
            </a:fld>
            <a:endParaRPr lang="en-US" dirty="0"/>
          </a:p>
        </p:txBody>
      </p:sp>
    </p:spTree>
    <p:extLst>
      <p:ext uri="{BB962C8B-B14F-4D97-AF65-F5344CB8AC3E}">
        <p14:creationId xmlns="" xmlns:p14="http://schemas.microsoft.com/office/powerpoint/2010/main" val="264900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26</a:t>
            </a:fld>
            <a:endParaRPr lang="en-US" dirty="0"/>
          </a:p>
        </p:txBody>
      </p:sp>
    </p:spTree>
    <p:extLst>
      <p:ext uri="{BB962C8B-B14F-4D97-AF65-F5344CB8AC3E}">
        <p14:creationId xmlns="" xmlns:p14="http://schemas.microsoft.com/office/powerpoint/2010/main" val="395546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27</a:t>
            </a:fld>
            <a:endParaRPr lang="en-US" dirty="0"/>
          </a:p>
        </p:txBody>
      </p:sp>
    </p:spTree>
    <p:extLst>
      <p:ext uri="{BB962C8B-B14F-4D97-AF65-F5344CB8AC3E}">
        <p14:creationId xmlns="" xmlns:p14="http://schemas.microsoft.com/office/powerpoint/2010/main" val="379461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28</a:t>
            </a:fld>
            <a:endParaRPr lang="en-US" dirty="0"/>
          </a:p>
        </p:txBody>
      </p:sp>
    </p:spTree>
    <p:extLst>
      <p:ext uri="{BB962C8B-B14F-4D97-AF65-F5344CB8AC3E}">
        <p14:creationId xmlns="" xmlns:p14="http://schemas.microsoft.com/office/powerpoint/2010/main" val="1273309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29</a:t>
            </a:fld>
            <a:endParaRPr lang="en-US" dirty="0"/>
          </a:p>
        </p:txBody>
      </p:sp>
    </p:spTree>
    <p:extLst>
      <p:ext uri="{BB962C8B-B14F-4D97-AF65-F5344CB8AC3E}">
        <p14:creationId xmlns="" xmlns:p14="http://schemas.microsoft.com/office/powerpoint/2010/main" val="55456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3</a:t>
            </a:fld>
            <a:endParaRPr lang="en-US" dirty="0"/>
          </a:p>
        </p:txBody>
      </p:sp>
    </p:spTree>
    <p:extLst>
      <p:ext uri="{BB962C8B-B14F-4D97-AF65-F5344CB8AC3E}">
        <p14:creationId xmlns="" xmlns:p14="http://schemas.microsoft.com/office/powerpoint/2010/main" val="97116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31</a:t>
            </a:fld>
            <a:endParaRPr lang="en-US" dirty="0"/>
          </a:p>
        </p:txBody>
      </p:sp>
    </p:spTree>
    <p:extLst>
      <p:ext uri="{BB962C8B-B14F-4D97-AF65-F5344CB8AC3E}">
        <p14:creationId xmlns="" xmlns:p14="http://schemas.microsoft.com/office/powerpoint/2010/main" val="2822522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32</a:t>
            </a:fld>
            <a:endParaRPr lang="en-US" dirty="0"/>
          </a:p>
        </p:txBody>
      </p:sp>
    </p:spTree>
    <p:extLst>
      <p:ext uri="{BB962C8B-B14F-4D97-AF65-F5344CB8AC3E}">
        <p14:creationId xmlns="" xmlns:p14="http://schemas.microsoft.com/office/powerpoint/2010/main" val="3152626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19694-CBC1-4DF7-997A-DC8380D81F36}" type="slidenum">
              <a:rPr lang="en-US"/>
              <a:pPr/>
              <a:t>33</a:t>
            </a:fld>
            <a:endParaRPr lang="en-US" dirty="0"/>
          </a:p>
        </p:txBody>
      </p:sp>
      <p:sp>
        <p:nvSpPr>
          <p:cNvPr id="247810" name="Rectangle 2"/>
          <p:cNvSpPr>
            <a:spLocks noGrp="1" noRot="1" noChangeAspect="1" noChangeArrowheads="1" noTextEdit="1"/>
          </p:cNvSpPr>
          <p:nvPr>
            <p:ph type="sldImg"/>
          </p:nvPr>
        </p:nvSpPr>
        <p:spPr>
          <a:xfrm>
            <a:off x="1101725" y="696913"/>
            <a:ext cx="4656138" cy="3492500"/>
          </a:xfrm>
          <a:ln/>
        </p:spPr>
      </p:sp>
      <p:sp>
        <p:nvSpPr>
          <p:cNvPr id="247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F87F05-CB99-4273-867D-EBF3CD5AEC40}" type="slidenum">
              <a:rPr lang="en-US"/>
              <a:pPr/>
              <a:t>34</a:t>
            </a:fld>
            <a:endParaRPr lang="en-US" dirty="0"/>
          </a:p>
        </p:txBody>
      </p:sp>
      <p:sp>
        <p:nvSpPr>
          <p:cNvPr id="499714" name="Rectangle 7"/>
          <p:cNvSpPr txBox="1">
            <a:spLocks noGrp="1" noChangeArrowheads="1"/>
          </p:cNvSpPr>
          <p:nvPr/>
        </p:nvSpPr>
        <p:spPr bwMode="auto">
          <a:xfrm>
            <a:off x="3884414" y="8842659"/>
            <a:ext cx="2972098" cy="468077"/>
          </a:xfrm>
          <a:prstGeom prst="rect">
            <a:avLst/>
          </a:prstGeom>
          <a:noFill/>
          <a:ln w="9525">
            <a:noFill/>
            <a:miter lim="800000"/>
            <a:headEnd/>
            <a:tailEnd/>
          </a:ln>
        </p:spPr>
        <p:txBody>
          <a:bodyPr lIns="90628" tIns="45313" rIns="90628" bIns="45313" anchor="b"/>
          <a:lstStyle/>
          <a:p>
            <a:endParaRPr lang="en-US" dirty="0"/>
          </a:p>
        </p:txBody>
      </p:sp>
      <p:sp>
        <p:nvSpPr>
          <p:cNvPr id="499715" name="Rectangle 2"/>
          <p:cNvSpPr>
            <a:spLocks noGrp="1" noRot="1" noChangeAspect="1" noChangeArrowheads="1"/>
          </p:cNvSpPr>
          <p:nvPr>
            <p:ph type="sldImg"/>
          </p:nvPr>
        </p:nvSpPr>
        <p:spPr>
          <a:xfrm>
            <a:off x="1101725" y="696913"/>
            <a:ext cx="4656138" cy="3492500"/>
          </a:xfrm>
          <a:ln/>
        </p:spPr>
      </p:sp>
      <p:sp>
        <p:nvSpPr>
          <p:cNvPr id="499716" name="Rectangle 3"/>
          <p:cNvSpPr>
            <a:spLocks noGrp="1" noChangeArrowheads="1"/>
          </p:cNvSpPr>
          <p:nvPr>
            <p:ph type="body" idx="1"/>
          </p:nvPr>
        </p:nvSpPr>
        <p:spPr/>
        <p:txBody>
          <a:bodyPr lIns="90628" tIns="45313" rIns="90628" bIns="45313"/>
          <a:lstStyle/>
          <a:p>
            <a:r>
              <a:rPr lang="en-US" dirty="0" smtClean="0"/>
              <a:t>These</a:t>
            </a:r>
            <a:r>
              <a:rPr lang="en-US" baseline="0" dirty="0" smtClean="0"/>
              <a:t> slides provide an example of the differences between the priorities of OSHA in the previous Administration and the current Administration. As President Reagan once said, “Personnel is Policy.” The senior staff of OSHA in the current Administration, including the Administrator, Chief of Staff and the Deputy </a:t>
            </a:r>
            <a:r>
              <a:rPr lang="en-US" baseline="0" dirty="0" err="1" smtClean="0"/>
              <a:t>Adminstrators</a:t>
            </a:r>
            <a:r>
              <a:rPr lang="en-US" baseline="0" dirty="0" smtClean="0"/>
              <a:t> primarily have a background in academia and unions…not industry.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94AF72-F057-45F2-8CEE-A5C4CFB69D36}" type="slidenum">
              <a:rPr lang="en-US"/>
              <a:pPr/>
              <a:t>35</a:t>
            </a:fld>
            <a:endParaRPr lang="en-US" dirty="0"/>
          </a:p>
        </p:txBody>
      </p:sp>
      <p:sp>
        <p:nvSpPr>
          <p:cNvPr id="501762" name="Rectangle 7"/>
          <p:cNvSpPr txBox="1">
            <a:spLocks noGrp="1" noChangeArrowheads="1"/>
          </p:cNvSpPr>
          <p:nvPr/>
        </p:nvSpPr>
        <p:spPr bwMode="auto">
          <a:xfrm>
            <a:off x="3884414" y="8842659"/>
            <a:ext cx="2972098" cy="468077"/>
          </a:xfrm>
          <a:prstGeom prst="rect">
            <a:avLst/>
          </a:prstGeom>
          <a:noFill/>
          <a:ln w="9525">
            <a:noFill/>
            <a:miter lim="800000"/>
            <a:headEnd/>
            <a:tailEnd/>
          </a:ln>
        </p:spPr>
        <p:txBody>
          <a:bodyPr lIns="90628" tIns="45313" rIns="90628" bIns="45313" anchor="b"/>
          <a:lstStyle/>
          <a:p>
            <a:endParaRPr lang="en-US" dirty="0"/>
          </a:p>
        </p:txBody>
      </p:sp>
      <p:sp>
        <p:nvSpPr>
          <p:cNvPr id="501763" name="Rectangle 2"/>
          <p:cNvSpPr>
            <a:spLocks noGrp="1" noRot="1" noChangeAspect="1" noChangeArrowheads="1"/>
          </p:cNvSpPr>
          <p:nvPr>
            <p:ph type="sldImg"/>
          </p:nvPr>
        </p:nvSpPr>
        <p:spPr>
          <a:xfrm>
            <a:off x="1101725" y="696913"/>
            <a:ext cx="4656138" cy="3492500"/>
          </a:xfrm>
          <a:ln/>
        </p:spPr>
      </p:sp>
      <p:sp>
        <p:nvSpPr>
          <p:cNvPr id="501764" name="Rectangle 3"/>
          <p:cNvSpPr>
            <a:spLocks noGrp="1" noChangeArrowheads="1"/>
          </p:cNvSpPr>
          <p:nvPr>
            <p:ph type="body" idx="1"/>
          </p:nvPr>
        </p:nvSpPr>
        <p:spPr/>
        <p:txBody>
          <a:bodyPr lIns="90628" tIns="45313" rIns="90628" bIns="45313"/>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1AAEA7-0380-4E87-B09C-EC8E1E5E6AB7}" type="slidenum">
              <a:rPr lang="en-US"/>
              <a:pPr/>
              <a:t>36</a:t>
            </a:fld>
            <a:endParaRPr lang="en-US" dirty="0"/>
          </a:p>
        </p:txBody>
      </p:sp>
      <p:sp>
        <p:nvSpPr>
          <p:cNvPr id="276482"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76483" name="Rectangle 2"/>
          <p:cNvSpPr>
            <a:spLocks noGrp="1" noRot="1" noChangeAspect="1" noChangeArrowheads="1"/>
          </p:cNvSpPr>
          <p:nvPr>
            <p:ph type="sldImg"/>
          </p:nvPr>
        </p:nvSpPr>
        <p:spPr>
          <a:xfrm>
            <a:off x="1101725" y="696913"/>
            <a:ext cx="4656138" cy="3492500"/>
          </a:xfrm>
          <a:ln/>
        </p:spPr>
      </p:sp>
      <p:sp>
        <p:nvSpPr>
          <p:cNvPr id="276484"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C15E27-D457-4123-9CD6-2E4715EB3ACF}" type="slidenum">
              <a:rPr lang="en-US"/>
              <a:pPr/>
              <a:t>37</a:t>
            </a:fld>
            <a:endParaRPr lang="en-US" dirty="0"/>
          </a:p>
        </p:txBody>
      </p:sp>
      <p:sp>
        <p:nvSpPr>
          <p:cNvPr id="278530"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78531" name="Rectangle 2"/>
          <p:cNvSpPr>
            <a:spLocks noGrp="1" noRot="1" noChangeAspect="1" noChangeArrowheads="1"/>
          </p:cNvSpPr>
          <p:nvPr>
            <p:ph type="sldImg"/>
          </p:nvPr>
        </p:nvSpPr>
        <p:spPr>
          <a:xfrm>
            <a:off x="1101725" y="696913"/>
            <a:ext cx="4656138" cy="3492500"/>
          </a:xfrm>
          <a:ln/>
        </p:spPr>
      </p:sp>
      <p:sp>
        <p:nvSpPr>
          <p:cNvPr id="278532"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71588C-7A2B-488E-ADE3-C67E1A298CAB}" type="slidenum">
              <a:rPr lang="en-US"/>
              <a:pPr/>
              <a:t>38</a:t>
            </a:fld>
            <a:endParaRPr lang="en-US" dirty="0"/>
          </a:p>
        </p:txBody>
      </p:sp>
      <p:sp>
        <p:nvSpPr>
          <p:cNvPr id="284674"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84675" name="Rectangle 2"/>
          <p:cNvSpPr>
            <a:spLocks noGrp="1" noRot="1" noChangeAspect="1" noChangeArrowheads="1"/>
          </p:cNvSpPr>
          <p:nvPr>
            <p:ph type="sldImg"/>
          </p:nvPr>
        </p:nvSpPr>
        <p:spPr>
          <a:xfrm>
            <a:off x="1101725" y="696913"/>
            <a:ext cx="4656138" cy="3492500"/>
          </a:xfrm>
          <a:ln/>
        </p:spPr>
      </p:sp>
      <p:sp>
        <p:nvSpPr>
          <p:cNvPr id="284676" name="Rectangle 3"/>
          <p:cNvSpPr>
            <a:spLocks noGrp="1" noChangeArrowheads="1"/>
          </p:cNvSpPr>
          <p:nvPr>
            <p:ph type="body" idx="1"/>
          </p:nvPr>
        </p:nvSpPr>
        <p:spPr/>
        <p:txBody>
          <a:bodyPr lIns="90636" tIns="45317" rIns="90636" bIns="45317"/>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a:t>
            </a:r>
            <a:r>
              <a:rPr lang="en-US" baseline="0" dirty="0" smtClean="0"/>
              <a:t> many of you are familiar with the SVEP Program?</a:t>
            </a:r>
            <a:endParaRPr lang="en-US" dirty="0" smtClean="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4CD573-8715-4FD2-A91F-2D25BC0D84AB}" type="slidenum">
              <a:rPr lang="en-US"/>
              <a:pPr/>
              <a:t>39</a:t>
            </a:fld>
            <a:endParaRPr lang="en-US" dirty="0"/>
          </a:p>
        </p:txBody>
      </p:sp>
      <p:sp>
        <p:nvSpPr>
          <p:cNvPr id="286722"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86723" name="Rectangle 2"/>
          <p:cNvSpPr>
            <a:spLocks noGrp="1" noRot="1" noChangeAspect="1" noChangeArrowheads="1"/>
          </p:cNvSpPr>
          <p:nvPr>
            <p:ph type="sldImg"/>
          </p:nvPr>
        </p:nvSpPr>
        <p:spPr>
          <a:xfrm>
            <a:off x="1101725" y="696913"/>
            <a:ext cx="4656138" cy="3492500"/>
          </a:xfrm>
          <a:ln/>
        </p:spPr>
      </p:sp>
      <p:sp>
        <p:nvSpPr>
          <p:cNvPr id="286724" name="Rectangle 3"/>
          <p:cNvSpPr>
            <a:spLocks noGrp="1" noChangeArrowheads="1"/>
          </p:cNvSpPr>
          <p:nvPr>
            <p:ph type="body" idx="1"/>
          </p:nvPr>
        </p:nvSpPr>
        <p:spPr/>
        <p:txBody>
          <a:bodyPr lIns="90636" tIns="45317" rIns="90636" bIns="45317"/>
          <a:lstStyle/>
          <a:p>
            <a:r>
              <a:rPr lang="en-US" dirty="0" smtClean="0"/>
              <a:t>I</a:t>
            </a:r>
            <a:r>
              <a:rPr lang="en-US" baseline="0" dirty="0" smtClean="0"/>
              <a:t> don’t want to go into too much detail about the program due to time constraints, I just want to make you aware of it. You can get further information from the OSHA Web page and from the slides once they’re posted on the NGFA, OK Grain and Feed and the TX Grain and Feed </a:t>
            </a:r>
            <a:r>
              <a:rPr lang="en-US" baseline="0" smtClean="0"/>
              <a:t>Web sites.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407617-3E45-4FA1-8398-7005F639FCA2}" type="slidenum">
              <a:rPr lang="en-US"/>
              <a:pPr/>
              <a:t>40</a:t>
            </a:fld>
            <a:endParaRPr lang="en-US" dirty="0"/>
          </a:p>
        </p:txBody>
      </p:sp>
      <p:sp>
        <p:nvSpPr>
          <p:cNvPr id="288770"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88771" name="Rectangle 2"/>
          <p:cNvSpPr>
            <a:spLocks noGrp="1" noRot="1" noChangeAspect="1" noChangeArrowheads="1"/>
          </p:cNvSpPr>
          <p:nvPr>
            <p:ph type="sldImg"/>
          </p:nvPr>
        </p:nvSpPr>
        <p:spPr>
          <a:xfrm>
            <a:off x="1101725" y="696913"/>
            <a:ext cx="4656138" cy="3492500"/>
          </a:xfrm>
          <a:ln/>
        </p:spPr>
      </p:sp>
      <p:sp>
        <p:nvSpPr>
          <p:cNvPr id="288772"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B12DC74-E2A4-48E8-9C8E-FB7A940A9CFD}" type="slidenum">
              <a:rPr lang="en-US"/>
              <a:pPr>
                <a:defRPr/>
              </a:pPr>
              <a:t>4</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7120D233-E5FB-4B28-A325-C88DF18FE1DA}" type="slidenum">
              <a:rPr lang="en-US" sz="1200">
                <a:latin typeface="Arial" charset="0"/>
                <a:cs typeface="+mn-cs"/>
              </a:rPr>
              <a:pPr algn="r">
                <a:defRPr/>
              </a:pPr>
              <a:t>4</a:t>
            </a:fld>
            <a:endParaRPr lang="en-US" sz="1200" dirty="0">
              <a:latin typeface="Arial" charset="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000" dirty="0" smtClean="0"/>
              <a:t>The Occupational Safety and Health Administration (OSHA) on Dec. 24 signed a “letter of interpretation” that creates a new policy for operating sweep augers inside grain bins. The letter was in response to questions posed by an insurance representative, who had asked: 1) if a sweep auger can be operated in a bin with an employee present; and 2) if not, what method or procedure OSHA would find acceptable for removing grain from flat-bottom grain bins.</a:t>
            </a:r>
          </a:p>
          <a:p>
            <a:endParaRPr lang="en-US" sz="1000" dirty="0" smtClean="0"/>
          </a:p>
          <a:p>
            <a:r>
              <a:rPr lang="en-US" sz="1000" dirty="0" smtClean="0"/>
              <a:t>Other than a provision in the OSHA grain handling safety standard (1910.272) that addresses whether an employee may enter a bin when machines are operating, OSHA does not have a formal policy addressing the operation of sweep augers. </a:t>
            </a:r>
          </a:p>
          <a:p>
            <a:endParaRPr lang="en-US" sz="1000" dirty="0" smtClean="0"/>
          </a:p>
          <a:p>
            <a:r>
              <a:rPr lang="en-US" sz="1000" dirty="0" smtClean="0"/>
              <a:t>In its response letter, OSHA stated that an employee cannot work inside a bin while an unguarded sweep auger is in operation. Further, the agency did not offer any other type of procedure to remove grain from a bin if an unguarded auger cannot be used. </a:t>
            </a:r>
          </a:p>
          <a:p>
            <a:endParaRPr lang="en-US" sz="1000" dirty="0" smtClean="0"/>
          </a:p>
          <a:p>
            <a:r>
              <a:rPr lang="en-US" sz="1000" dirty="0" smtClean="0"/>
              <a:t>After obtaining a copy of OSHA’s letter of interpretation, the NGFA learned that the agency’s Directorate of Enforcement Programs supported many of the recommendations that NGFA and GEAPS made during the August meeting and included them in the first draft of the response letter. However, based upon recent incidents in grain-handling facilities involving falls and engulfments that have resulted in fatalities, the OSHA solicitor’s office changed the agency’s response, banning employees from working inside bins while unguarded sweep augers are operating.</a:t>
            </a:r>
          </a:p>
          <a:p>
            <a:endParaRPr lang="en-US" sz="1000" dirty="0" smtClean="0"/>
          </a:p>
          <a:p>
            <a:endParaRPr lang="en-US" sz="10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C47A9A-43A4-426F-8318-CD93EA17229B}" type="slidenum">
              <a:rPr lang="en-US"/>
              <a:pPr/>
              <a:t>41</a:t>
            </a:fld>
            <a:endParaRPr lang="en-US" dirty="0"/>
          </a:p>
        </p:txBody>
      </p:sp>
      <p:sp>
        <p:nvSpPr>
          <p:cNvPr id="290818"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90819" name="Rectangle 2"/>
          <p:cNvSpPr>
            <a:spLocks noGrp="1" noRot="1" noChangeAspect="1" noChangeArrowheads="1"/>
          </p:cNvSpPr>
          <p:nvPr>
            <p:ph type="sldImg"/>
          </p:nvPr>
        </p:nvSpPr>
        <p:spPr>
          <a:xfrm>
            <a:off x="1101725" y="696913"/>
            <a:ext cx="4656138" cy="3492500"/>
          </a:xfrm>
          <a:ln/>
        </p:spPr>
      </p:sp>
      <p:sp>
        <p:nvSpPr>
          <p:cNvPr id="290820"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ABF83C-6FE2-41EF-915A-BA96FD711118}" type="slidenum">
              <a:rPr lang="en-US"/>
              <a:pPr/>
              <a:t>42</a:t>
            </a:fld>
            <a:endParaRPr lang="en-US" dirty="0"/>
          </a:p>
        </p:txBody>
      </p:sp>
      <p:sp>
        <p:nvSpPr>
          <p:cNvPr id="292866"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92867" name="Rectangle 2"/>
          <p:cNvSpPr>
            <a:spLocks noGrp="1" noRot="1" noChangeAspect="1" noChangeArrowheads="1"/>
          </p:cNvSpPr>
          <p:nvPr>
            <p:ph type="sldImg"/>
          </p:nvPr>
        </p:nvSpPr>
        <p:spPr>
          <a:xfrm>
            <a:off x="1101725" y="696913"/>
            <a:ext cx="4656138" cy="3492500"/>
          </a:xfrm>
          <a:ln/>
        </p:spPr>
      </p:sp>
      <p:sp>
        <p:nvSpPr>
          <p:cNvPr id="292868"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573BA0-4EAA-4CA3-AC5F-39C7250D4B3D}" type="slidenum">
              <a:rPr lang="en-US"/>
              <a:pPr/>
              <a:t>43</a:t>
            </a:fld>
            <a:endParaRPr lang="en-US" dirty="0"/>
          </a:p>
        </p:txBody>
      </p:sp>
      <p:sp>
        <p:nvSpPr>
          <p:cNvPr id="294914"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94915" name="Rectangle 2"/>
          <p:cNvSpPr>
            <a:spLocks noGrp="1" noRot="1" noChangeAspect="1" noChangeArrowheads="1"/>
          </p:cNvSpPr>
          <p:nvPr>
            <p:ph type="sldImg"/>
          </p:nvPr>
        </p:nvSpPr>
        <p:spPr>
          <a:xfrm>
            <a:off x="1101725" y="696913"/>
            <a:ext cx="4656138" cy="3492500"/>
          </a:xfrm>
          <a:ln/>
        </p:spPr>
      </p:sp>
      <p:sp>
        <p:nvSpPr>
          <p:cNvPr id="294916"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E577C8-7CB3-4A47-8004-CCD26CBAB377}" type="slidenum">
              <a:rPr lang="en-US"/>
              <a:pPr/>
              <a:t>44</a:t>
            </a:fld>
            <a:endParaRPr lang="en-US" dirty="0"/>
          </a:p>
        </p:txBody>
      </p:sp>
      <p:sp>
        <p:nvSpPr>
          <p:cNvPr id="296962"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96963" name="Rectangle 2"/>
          <p:cNvSpPr>
            <a:spLocks noGrp="1" noRot="1" noChangeAspect="1" noChangeArrowheads="1"/>
          </p:cNvSpPr>
          <p:nvPr>
            <p:ph type="sldImg"/>
          </p:nvPr>
        </p:nvSpPr>
        <p:spPr>
          <a:xfrm>
            <a:off x="1101725" y="696913"/>
            <a:ext cx="4656138" cy="3492500"/>
          </a:xfrm>
          <a:ln/>
        </p:spPr>
      </p:sp>
      <p:sp>
        <p:nvSpPr>
          <p:cNvPr id="296964"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401496-E8C0-4863-B22F-29F81D5E0E70}" type="slidenum">
              <a:rPr lang="en-US"/>
              <a:pPr/>
              <a:t>45</a:t>
            </a:fld>
            <a:endParaRPr lang="en-US" dirty="0"/>
          </a:p>
        </p:txBody>
      </p:sp>
      <p:sp>
        <p:nvSpPr>
          <p:cNvPr id="299010"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299011" name="Rectangle 2"/>
          <p:cNvSpPr>
            <a:spLocks noGrp="1" noRot="1" noChangeAspect="1" noChangeArrowheads="1"/>
          </p:cNvSpPr>
          <p:nvPr>
            <p:ph type="sldImg"/>
          </p:nvPr>
        </p:nvSpPr>
        <p:spPr>
          <a:xfrm>
            <a:off x="1101725" y="696913"/>
            <a:ext cx="4656138" cy="3492500"/>
          </a:xfrm>
          <a:ln/>
        </p:spPr>
      </p:sp>
      <p:sp>
        <p:nvSpPr>
          <p:cNvPr id="299012"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0EBE1E-D073-435D-9A64-AA23382934F4}" type="slidenum">
              <a:rPr lang="en-US"/>
              <a:pPr/>
              <a:t>46</a:t>
            </a:fld>
            <a:endParaRPr lang="en-US" dirty="0"/>
          </a:p>
        </p:txBody>
      </p:sp>
      <p:sp>
        <p:nvSpPr>
          <p:cNvPr id="303106" name="Rectangle 7"/>
          <p:cNvSpPr txBox="1">
            <a:spLocks noGrp="1" noChangeArrowheads="1"/>
          </p:cNvSpPr>
          <p:nvPr/>
        </p:nvSpPr>
        <p:spPr bwMode="auto">
          <a:xfrm>
            <a:off x="3884414" y="8844198"/>
            <a:ext cx="2972098" cy="466538"/>
          </a:xfrm>
          <a:prstGeom prst="rect">
            <a:avLst/>
          </a:prstGeom>
          <a:noFill/>
          <a:ln w="9525">
            <a:noFill/>
            <a:miter lim="800000"/>
            <a:headEnd/>
            <a:tailEnd/>
          </a:ln>
        </p:spPr>
        <p:txBody>
          <a:bodyPr lIns="90636" tIns="45317" rIns="90636" bIns="45317" anchor="b"/>
          <a:lstStyle/>
          <a:p>
            <a:endParaRPr lang="en-US" dirty="0"/>
          </a:p>
        </p:txBody>
      </p:sp>
      <p:sp>
        <p:nvSpPr>
          <p:cNvPr id="303107" name="Rectangle 2"/>
          <p:cNvSpPr>
            <a:spLocks noGrp="1" noRot="1" noChangeAspect="1" noChangeArrowheads="1"/>
          </p:cNvSpPr>
          <p:nvPr>
            <p:ph type="sldImg"/>
          </p:nvPr>
        </p:nvSpPr>
        <p:spPr>
          <a:xfrm>
            <a:off x="1101725" y="696913"/>
            <a:ext cx="4656138" cy="3492500"/>
          </a:xfrm>
          <a:ln/>
        </p:spPr>
      </p:sp>
      <p:sp>
        <p:nvSpPr>
          <p:cNvPr id="303108" name="Rectangle 3"/>
          <p:cNvSpPr>
            <a:spLocks noGrp="1" noChangeArrowheads="1"/>
          </p:cNvSpPr>
          <p:nvPr>
            <p:ph type="body" idx="1"/>
          </p:nvPr>
        </p:nvSpPr>
        <p:spPr/>
        <p:txBody>
          <a:bodyPr lIns="90636" tIns="45317" rIns="90636" bIns="45317"/>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8CC7D-28D8-44CF-AF7C-60981137FEF2}" type="slidenum">
              <a:rPr lang="en-US"/>
              <a:pPr/>
              <a:t>47</a:t>
            </a:fld>
            <a:endParaRPr lang="en-US" dirty="0"/>
          </a:p>
        </p:txBody>
      </p:sp>
      <p:sp>
        <p:nvSpPr>
          <p:cNvPr id="305154" name="Rectangle 2"/>
          <p:cNvSpPr>
            <a:spLocks noGrp="1" noRot="1" noChangeAspect="1" noChangeArrowheads="1" noTextEdit="1"/>
          </p:cNvSpPr>
          <p:nvPr>
            <p:ph type="sldImg"/>
          </p:nvPr>
        </p:nvSpPr>
        <p:spPr>
          <a:xfrm>
            <a:off x="1101725" y="696913"/>
            <a:ext cx="4656138" cy="3492500"/>
          </a:xfrm>
          <a:ln/>
        </p:spPr>
      </p:sp>
      <p:sp>
        <p:nvSpPr>
          <p:cNvPr id="305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13F50-7D53-47B4-930E-4ECBB397DD32}" type="slidenum">
              <a:rPr lang="en-US"/>
              <a:pPr/>
              <a:t>48</a:t>
            </a:fld>
            <a:endParaRPr lang="en-US" dirty="0"/>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49</a:t>
            </a:fld>
            <a:endParaRPr lang="en-US" dirty="0"/>
          </a:p>
        </p:txBody>
      </p:sp>
    </p:spTree>
    <p:extLst>
      <p:ext uri="{BB962C8B-B14F-4D97-AF65-F5344CB8AC3E}">
        <p14:creationId xmlns="" xmlns:p14="http://schemas.microsoft.com/office/powerpoint/2010/main" val="1646803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4FCA1B6-C0C2-4F9B-ACC1-37180BF40B03}" type="slidenum">
              <a:rPr lang="en-US"/>
              <a:pPr>
                <a:defRPr/>
              </a:pPr>
              <a:t>50</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D7B334AE-BEFD-4220-87C9-CA6C90265756}" type="slidenum">
              <a:rPr lang="en-US" sz="1200">
                <a:latin typeface="Arial" charset="0"/>
                <a:cs typeface="+mn-cs"/>
              </a:rPr>
              <a:pPr algn="r">
                <a:defRPr/>
              </a:pPr>
              <a:t>50</a:t>
            </a:fld>
            <a:endParaRPr lang="en-US" sz="1200" dirty="0">
              <a:latin typeface="Arial" charset="0"/>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In the letter, the Agency states, “If an employee dies in a grain storage facility, in addition to any civil penalties proposed, OSHA will consider referring the incident to the US Department of Justice for criminal prosecution.”</a:t>
            </a:r>
            <a:br>
              <a:rPr lang="en-US" dirty="0" smtClean="0"/>
            </a:br>
            <a:endParaRPr lang="en-US" dirty="0" smtClean="0"/>
          </a:p>
          <a:p>
            <a:pPr eaLnBrk="1" hangingPunct="1"/>
            <a:r>
              <a:rPr lang="en-US" dirty="0" smtClean="0"/>
              <a:t>Press conference with Dr. Michaels was held on the same day. </a:t>
            </a:r>
          </a:p>
          <a:p>
            <a:pPr eaLnBrk="1" hangingPunct="1"/>
            <a:endParaRPr lang="en-US" dirty="0" smtClean="0"/>
          </a:p>
          <a:p>
            <a:pPr eaLnBrk="1" hangingPunct="1"/>
            <a:r>
              <a:rPr lang="en-US" dirty="0" smtClean="0"/>
              <a:t>OSHA said researchers at Purdue University had documented 38 grain entrapment incidents in 2009 alone, but failed to indicate that 63 percent of</a:t>
            </a:r>
          </a:p>
          <a:p>
            <a:pPr eaLnBrk="1" hangingPunct="1"/>
            <a:r>
              <a:rPr lang="en-US" dirty="0" smtClean="0"/>
              <a:t>those (19) involved farm bins, while 37 percent (11) occurred in commercial grain operations and the location of the other eight cases was undetermined. Historically, nearly 70 percent of engulfment incidents have occurred in farm bins.</a:t>
            </a:r>
          </a:p>
          <a:p>
            <a:pPr eaLnBrk="1" hangingPunct="1"/>
            <a:endParaRPr lang="en-US" dirty="0" smtClean="0"/>
          </a:p>
          <a:p>
            <a:pPr eaLnBrk="1" hangingPunct="1"/>
            <a:r>
              <a:rPr lang="en-US" dirty="0" smtClean="0"/>
              <a:t>In addition, OSHA Chief of Staff Deborah Berkowitz, a former union official who was involved extensively in the AFLCIO’s efforts to develop the grain handling facility safety standard in the 1980s, contacted the NGFA and several media outlets expressing her personal “passion” for the engulfment issue.</a:t>
            </a:r>
          </a:p>
          <a:p>
            <a:endParaRPr lang="en-US"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275D2E-DBEF-4BD4-AB3F-36CE6B9F56FE}" type="slidenum">
              <a:rPr lang="en-US"/>
              <a:pPr>
                <a:defRPr/>
              </a:pPr>
              <a:t>5</a:t>
            </a:fld>
            <a:endParaRPr lang="en-US" dirty="0"/>
          </a:p>
        </p:txBody>
      </p:sp>
      <p:sp>
        <p:nvSpPr>
          <p:cNvPr id="6"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965CAEF7-6D59-460F-9738-1A92718923C1}" type="slidenum">
              <a:rPr lang="en-US" sz="1200">
                <a:latin typeface="Arial" charset="0"/>
                <a:cs typeface="+mn-cs"/>
              </a:rPr>
              <a:pPr algn="r">
                <a:defRPr/>
              </a:pPr>
              <a:t>5</a:t>
            </a:fld>
            <a:endParaRPr lang="en-US" sz="1200" dirty="0">
              <a:latin typeface="Arial" charset="0"/>
              <a:cs typeface="+mn-cs"/>
            </a:endParaRPr>
          </a:p>
        </p:txBody>
      </p:sp>
      <p:sp>
        <p:nvSpPr>
          <p:cNvPr id="5"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F5D47EF4-10BA-4FB8-8F2B-C321A78E16AC}" type="slidenum">
              <a:rPr lang="en-US" sz="1200">
                <a:latin typeface="Arial" charset="0"/>
                <a:cs typeface="+mn-cs"/>
              </a:rPr>
              <a:pPr algn="r">
                <a:defRPr/>
              </a:pPr>
              <a:t>5</a:t>
            </a:fld>
            <a:endParaRPr lang="en-US" sz="1200" dirty="0">
              <a:latin typeface="Arial" charset="0"/>
              <a:cs typeface="+mn-cs"/>
            </a:endParaRPr>
          </a:p>
        </p:txBody>
      </p:sp>
      <p:sp>
        <p:nvSpPr>
          <p:cNvPr id="56324" name="Slide Image Placeholder 1"/>
          <p:cNvSpPr>
            <a:spLocks noGrp="1" noRot="1" noChangeAspect="1"/>
          </p:cNvSpPr>
          <p:nvPr>
            <p:ph type="sldImg"/>
          </p:nvPr>
        </p:nvSpPr>
        <p:spPr>
          <a:ln/>
        </p:spPr>
      </p:sp>
      <p:sp>
        <p:nvSpPr>
          <p:cNvPr id="56325" name="Notes Placeholder 2"/>
          <p:cNvSpPr>
            <a:spLocks noGrp="1"/>
          </p:cNvSpPr>
          <p:nvPr>
            <p:ph type="body" idx="1"/>
          </p:nvPr>
        </p:nvSpPr>
        <p:spPr>
          <a:noFill/>
          <a:ln/>
        </p:spPr>
        <p:txBody>
          <a:bodyPr/>
          <a:lstStyle/>
          <a:p>
            <a:pPr eaLnBrk="1" hangingPunct="1"/>
            <a:r>
              <a:rPr lang="en-US" dirty="0" smtClean="0"/>
              <a:t>The current uncertainty on what type of sweep-auger equipment can be used and the types of procedures OSHA may find acceptable have caused great concern within the NGFA and its membership.</a:t>
            </a:r>
          </a:p>
          <a:p>
            <a:pPr eaLnBrk="1" hangingPunct="1"/>
            <a:endParaRPr lang="en-US" dirty="0" smtClean="0"/>
          </a:p>
          <a:p>
            <a:pPr eaLnBrk="1" hangingPunct="1"/>
            <a:r>
              <a:rPr lang="en-US" u="sng" dirty="0" smtClean="0"/>
              <a:t>Further, citations have been issued by a Regional Office and State Plan States for employees operating in bins with improperly guarded equipment e.g. only the top and back of auger covered not deenergized, prior to the letter being publicly available on the OSHA Web page. </a:t>
            </a:r>
            <a:endParaRPr lang="en-US" dirty="0" smtClean="0"/>
          </a:p>
          <a:p>
            <a:pPr eaLnBrk="1" hangingPunct="1"/>
            <a:endParaRPr lang="en-US" dirty="0" smtClean="0"/>
          </a:p>
        </p:txBody>
      </p:sp>
      <p:sp>
        <p:nvSpPr>
          <p:cNvPr id="56326" name="Slide Number Placeholder 3"/>
          <p:cNvSpPr txBox="1">
            <a:spLocks noGrp="1"/>
          </p:cNvSpPr>
          <p:nvPr/>
        </p:nvSpPr>
        <p:spPr bwMode="auto">
          <a:xfrm>
            <a:off x="3884613" y="8846343"/>
            <a:ext cx="2971800" cy="464342"/>
          </a:xfrm>
          <a:prstGeom prst="rect">
            <a:avLst/>
          </a:prstGeom>
          <a:noFill/>
          <a:ln w="9525">
            <a:noFill/>
            <a:miter lim="800000"/>
            <a:headEnd/>
            <a:tailEnd/>
          </a:ln>
        </p:spPr>
        <p:txBody>
          <a:bodyPr anchor="b"/>
          <a:lstStyle/>
          <a:p>
            <a:pPr algn="r"/>
            <a:fld id="{B8BA4F29-A955-43DF-B49B-41F8D808482B}" type="slidenum">
              <a:rPr lang="en-US" sz="1200">
                <a:latin typeface="Arial" charset="0"/>
              </a:rPr>
              <a:pPr algn="r"/>
              <a:t>5</a:t>
            </a:fld>
            <a:endParaRPr lang="en-US" sz="1200" dirty="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73EE427-BB27-4E29-AA02-1C95F55F52A2}" type="slidenum">
              <a:rPr lang="en-US"/>
              <a:pPr>
                <a:defRPr/>
              </a:pPr>
              <a:t>51</a:t>
            </a:fld>
            <a:endParaRPr lang="en-US" dirty="0"/>
          </a:p>
        </p:txBody>
      </p:sp>
      <p:sp>
        <p:nvSpPr>
          <p:cNvPr id="5"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301F306F-60D8-4DAD-B984-0F54503B81D2}" type="slidenum">
              <a:rPr lang="en-US" sz="1200">
                <a:latin typeface="Arial" charset="0"/>
                <a:cs typeface="+mn-cs"/>
              </a:rPr>
              <a:pPr algn="r">
                <a:defRPr/>
              </a:pPr>
              <a:t>51</a:t>
            </a:fld>
            <a:endParaRPr lang="en-US" sz="1200" dirty="0">
              <a:latin typeface="Arial" charset="0"/>
              <a:cs typeface="+mn-cs"/>
            </a:endParaRPr>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8F452261-3500-40D4-8B46-9274F50B8FD9}" type="slidenum">
              <a:rPr lang="en-US" sz="1200">
                <a:latin typeface="Arial" charset="0"/>
                <a:cs typeface="+mn-cs"/>
              </a:rPr>
              <a:pPr algn="r">
                <a:defRPr/>
              </a:pPr>
              <a:t>51</a:t>
            </a:fld>
            <a:endParaRPr lang="en-US" sz="1200" dirty="0">
              <a:latin typeface="Arial" charset="0"/>
              <a:cs typeface="+mn-cs"/>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52</a:t>
            </a:fld>
            <a:endParaRPr lang="en-US" dirty="0"/>
          </a:p>
        </p:txBody>
      </p:sp>
    </p:spTree>
    <p:extLst>
      <p:ext uri="{BB962C8B-B14F-4D97-AF65-F5344CB8AC3E}">
        <p14:creationId xmlns="" xmlns:p14="http://schemas.microsoft.com/office/powerpoint/2010/main" val="1305780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DACCFFE-5A1B-4E25-8BA1-D8088F344022}" type="slidenum">
              <a:rPr lang="en-US"/>
              <a:pPr>
                <a:defRPr/>
              </a:pPr>
              <a:t>53</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41907987-10BE-4696-940F-47E28F15CECA}" type="slidenum">
              <a:rPr lang="en-US" sz="1200">
                <a:latin typeface="Arial" charset="0"/>
                <a:cs typeface="+mn-cs"/>
              </a:rPr>
              <a:pPr algn="r">
                <a:defRPr/>
              </a:pPr>
              <a:t>53</a:t>
            </a:fld>
            <a:endParaRPr lang="en-US" sz="1200" dirty="0">
              <a:latin typeface="Arial" charset="0"/>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1) Turn off and lock out all powered equipment associated with the bin, including augers used to help move grain; 2) prohibit employees from “walking down” grain and similar practices in an effort to make it flow; 3) provide employees entering bins with a body harness and lifeline, or</a:t>
            </a:r>
          </a:p>
          <a:p>
            <a:pPr eaLnBrk="1" hangingPunct="1">
              <a:defRPr/>
            </a:pPr>
            <a:r>
              <a:rPr lang="en-US" dirty="0" smtClean="0"/>
              <a:t>boatswain’s chair, and ensure it is secured prior to bin entry; 4) station an observer outside the bin or silo being entered, and ensure that the observer is equipped to provide assistance and contact others for help if needed; 5) prohibit workers from entering bins or silos underneath a grain-bridging condition or other situations in which a build-up of grain products on the sides could fall and bury them; 6) test the air within a bin or</a:t>
            </a:r>
          </a:p>
          <a:p>
            <a:pPr eaLnBrk="1" hangingPunct="1">
              <a:defRPr/>
            </a:pPr>
            <a:r>
              <a:rPr lang="en-US" dirty="0" smtClean="0"/>
              <a:t>silo prior to entry for the presence of combustible and toxic gases – if the manager has reason to believe such a condition may exist – to determine sufficient oxygen exists in the structure being entered; and 7) issue a permit for each binentry occurrence before an employee enters the structure, certifying that the required precautions have been taken.</a:t>
            </a:r>
            <a:endParaRPr lang="en-US" dirty="0"/>
          </a:p>
        </p:txBody>
      </p:sp>
      <p:sp>
        <p:nvSpPr>
          <p:cNvPr id="64516" name="Slide Number Placeholder 3"/>
          <p:cNvSpPr>
            <a:spLocks noGrp="1"/>
          </p:cNvSpPr>
          <p:nvPr>
            <p:ph type="sldNum" sz="quarter" idx="5"/>
          </p:nvPr>
        </p:nvSpPr>
        <p:spPr>
          <a:noFill/>
        </p:spPr>
        <p:txBody>
          <a:bodyPr/>
          <a:lstStyle/>
          <a:p>
            <a:fld id="{3134B671-A7F0-4CC0-8077-0A7F05F9D189}" type="slidenum">
              <a:rPr lang="en-US" smtClean="0"/>
              <a:pPr/>
              <a:t>54</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D9C6730-8157-446F-B638-BB9BE77277D6}" type="slidenum">
              <a:rPr lang="en-US"/>
              <a:pPr>
                <a:defRPr/>
              </a:pPr>
              <a:t>55</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FFBDB249-89F7-4898-BED5-7EDA3D0C1157}" type="slidenum">
              <a:rPr lang="en-US" sz="1200">
                <a:latin typeface="Arial" charset="0"/>
                <a:cs typeface="+mn-cs"/>
              </a:rPr>
              <a:pPr algn="r">
                <a:defRPr/>
              </a:pPr>
              <a:t>55</a:t>
            </a:fld>
            <a:endParaRPr lang="en-US" sz="1200" dirty="0">
              <a:latin typeface="Arial" charset="0"/>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smtClean="0"/>
              <a:t>Members</a:t>
            </a:r>
            <a:r>
              <a:rPr lang="en-US" baseline="0" dirty="0" smtClean="0"/>
              <a:t> of the NGFA SHEQ Committee have reviewed and provided comments to OSHA on the SHIB. We are still waiting feedback from the Agency on our input. </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56</a:t>
            </a:fld>
            <a:endParaRPr lang="en-US" dirty="0"/>
          </a:p>
        </p:txBody>
      </p:sp>
    </p:spTree>
    <p:extLst>
      <p:ext uri="{BB962C8B-B14F-4D97-AF65-F5344CB8AC3E}">
        <p14:creationId xmlns="" xmlns:p14="http://schemas.microsoft.com/office/powerpoint/2010/main" val="4145602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C372E7B-0050-48CE-98AA-CFB15E30CBD0}" type="slidenum">
              <a:rPr lang="en-US"/>
              <a:pPr>
                <a:defRPr/>
              </a:pPr>
              <a:t>57</a:t>
            </a:fld>
            <a:endParaRPr lang="en-US" dirty="0"/>
          </a:p>
        </p:txBody>
      </p:sp>
      <p:sp>
        <p:nvSpPr>
          <p:cNvPr id="4" name="Rectangle 7"/>
          <p:cNvSpPr txBox="1">
            <a:spLocks noGrp="1" noChangeArrowheads="1"/>
          </p:cNvSpPr>
          <p:nvPr/>
        </p:nvSpPr>
        <p:spPr bwMode="auto">
          <a:xfrm>
            <a:off x="3884613" y="8846343"/>
            <a:ext cx="2971800" cy="464342"/>
          </a:xfrm>
          <a:prstGeom prst="rect">
            <a:avLst/>
          </a:prstGeom>
          <a:noFill/>
          <a:ln>
            <a:miter lim="800000"/>
            <a:headEnd/>
            <a:tailEnd/>
          </a:ln>
        </p:spPr>
        <p:txBody>
          <a:bodyPr anchor="b"/>
          <a:lstStyle/>
          <a:p>
            <a:pPr algn="r">
              <a:defRPr/>
            </a:pPr>
            <a:fld id="{0BF88F39-C240-4B02-8478-29378EFB12C7}" type="slidenum">
              <a:rPr lang="en-US" sz="1200">
                <a:latin typeface="Arial" charset="0"/>
                <a:cs typeface="+mn-cs"/>
              </a:rPr>
              <a:pPr algn="r">
                <a:defRPr/>
              </a:pPr>
              <a:t>57</a:t>
            </a:fld>
            <a:endParaRPr lang="en-US" sz="1200" dirty="0">
              <a:latin typeface="Arial" charset="0"/>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58</a:t>
            </a:fld>
            <a:endParaRPr lang="en-US" dirty="0"/>
          </a:p>
        </p:txBody>
      </p:sp>
    </p:spTree>
    <p:extLst>
      <p:ext uri="{BB962C8B-B14F-4D97-AF65-F5344CB8AC3E}">
        <p14:creationId xmlns="" xmlns:p14="http://schemas.microsoft.com/office/powerpoint/2010/main" val="3573684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b="1" u="sng" dirty="0" smtClean="0"/>
              <a:t>Copies</a:t>
            </a:r>
            <a:r>
              <a:rPr lang="en-US" b="1" u="sng" baseline="0" dirty="0" smtClean="0"/>
              <a:t> of the training programs and the order forms are available at </a:t>
            </a:r>
            <a:r>
              <a:rPr lang="en-US" b="1" u="sng" baseline="0" smtClean="0"/>
              <a:t>the registration desk.</a:t>
            </a:r>
            <a:endParaRPr lang="en-US" b="1" u="sng" dirty="0" smtClean="0"/>
          </a:p>
          <a:p>
            <a:pPr eaLnBrk="1" hangingPunct="1">
              <a:defRPr/>
            </a:pPr>
            <a:endParaRPr lang="en-US" b="1" u="sng" dirty="0" smtClean="0"/>
          </a:p>
          <a:p>
            <a:pPr eaLnBrk="1" hangingPunct="1">
              <a:defRPr/>
            </a:pPr>
            <a:r>
              <a:rPr lang="en-US" b="1" u="sng" dirty="0" smtClean="0"/>
              <a:t>Project Description </a:t>
            </a:r>
            <a:r>
              <a:rPr lang="en-US" b="1" dirty="0" smtClean="0"/>
              <a:t>- </a:t>
            </a:r>
            <a:r>
              <a:rPr lang="en-US" dirty="0" smtClean="0"/>
              <a:t>Currently, neither NGFA nor GEAPS has a general safety video available to distribute to members. The proposed video will be based on GEAPS' </a:t>
            </a:r>
            <a:r>
              <a:rPr lang="en-US" i="1" dirty="0" smtClean="0"/>
              <a:t>Common Hazards/Common Sense</a:t>
            </a:r>
            <a:r>
              <a:rPr lang="en-US" dirty="0" smtClean="0"/>
              <a:t> video that was produced in 1988 after the OSHA Grain Industry Standard, 1910.272 was promulgated.   It will provide new employees with an introduction to the major safety concerns for operations within a grain handling facility. The 30-minute video, which will also be translated into Spanish, will address the basics of the following topics:</a:t>
            </a:r>
          </a:p>
          <a:p>
            <a:pPr eaLnBrk="1" hangingPunct="1">
              <a:defRPr/>
            </a:pPr>
            <a:r>
              <a:rPr lang="en-US" dirty="0" smtClean="0"/>
              <a:t> </a:t>
            </a:r>
          </a:p>
          <a:p>
            <a:pPr eaLnBrk="1" hangingPunct="1">
              <a:defRPr/>
            </a:pPr>
            <a:r>
              <a:rPr lang="en-US" dirty="0" smtClean="0"/>
              <a:t>Fire and Explosions </a:t>
            </a:r>
          </a:p>
          <a:p>
            <a:pPr eaLnBrk="1" hangingPunct="1">
              <a:defRPr/>
            </a:pPr>
            <a:r>
              <a:rPr lang="en-US" dirty="0" smtClean="0"/>
              <a:t>Confined Space and Bin Entry</a:t>
            </a:r>
          </a:p>
          <a:p>
            <a:pPr eaLnBrk="1" hangingPunct="1">
              <a:defRPr/>
            </a:pPr>
            <a:r>
              <a:rPr lang="en-US" dirty="0" smtClean="0"/>
              <a:t>Truck and Rail Safety e.g. fall protection</a:t>
            </a:r>
          </a:p>
          <a:p>
            <a:pPr eaLnBrk="1" hangingPunct="1">
              <a:defRPr/>
            </a:pPr>
            <a:r>
              <a:rPr lang="en-US" dirty="0" smtClean="0"/>
              <a:t>Safe Operation of Equipment e.g. lockout/tagout</a:t>
            </a:r>
          </a:p>
          <a:p>
            <a:pPr eaLnBrk="1" hangingPunct="1">
              <a:defRPr/>
            </a:pPr>
            <a:r>
              <a:rPr lang="en-US" dirty="0" smtClean="0"/>
              <a:t>Ladder Safety</a:t>
            </a:r>
          </a:p>
          <a:p>
            <a:pPr eaLnBrk="1" hangingPunct="1">
              <a:defRPr/>
            </a:pPr>
            <a:r>
              <a:rPr lang="en-US" dirty="0" smtClean="0"/>
              <a:t>Manlifts</a:t>
            </a:r>
          </a:p>
          <a:p>
            <a:pPr eaLnBrk="1" hangingPunct="1">
              <a:defRPr/>
            </a:pPr>
            <a:r>
              <a:rPr lang="en-US" dirty="0" smtClean="0"/>
              <a:t>Electrical</a:t>
            </a:r>
          </a:p>
          <a:p>
            <a:pPr eaLnBrk="1" hangingPunct="1">
              <a:defRPr/>
            </a:pPr>
            <a:r>
              <a:rPr lang="en-US" dirty="0" smtClean="0"/>
              <a:t>Personal Protective Equipment </a:t>
            </a:r>
          </a:p>
          <a:p>
            <a:pPr eaLnBrk="1" hangingPunct="1">
              <a:defRPr/>
            </a:pPr>
            <a:r>
              <a:rPr lang="en-US" dirty="0" smtClean="0"/>
              <a:t>Hazard Communication</a:t>
            </a:r>
          </a:p>
          <a:p>
            <a:pPr eaLnBrk="1" hangingPunct="1">
              <a:defRPr/>
            </a:pPr>
            <a:r>
              <a:rPr lang="en-US" dirty="0" smtClean="0"/>
              <a:t>First Aid</a:t>
            </a:r>
          </a:p>
          <a:p>
            <a:pPr eaLnBrk="1" hangingPunct="1">
              <a:defRPr/>
            </a:pPr>
            <a:r>
              <a:rPr lang="en-US" dirty="0" smtClean="0"/>
              <a:t>Emergency Action Plan </a:t>
            </a:r>
          </a:p>
          <a:p>
            <a:pPr eaLnBrk="1" hangingPunct="1">
              <a:defRPr/>
            </a:pPr>
            <a:r>
              <a:rPr lang="en-US" dirty="0" smtClean="0"/>
              <a:t>Facility Security</a:t>
            </a:r>
          </a:p>
          <a:p>
            <a:pPr eaLnBrk="1" hangingPunct="1">
              <a:defRPr/>
            </a:pPr>
            <a:endParaRPr lang="en-US" sz="1800" dirty="0" smtClean="0"/>
          </a:p>
          <a:p>
            <a:pPr eaLnBrk="1" hangingPunct="1">
              <a:defRPr/>
            </a:pPr>
            <a:endParaRPr lang="en-US" dirty="0"/>
          </a:p>
        </p:txBody>
      </p:sp>
      <p:sp>
        <p:nvSpPr>
          <p:cNvPr id="62468" name="Slide Number Placeholder 3"/>
          <p:cNvSpPr>
            <a:spLocks noGrp="1"/>
          </p:cNvSpPr>
          <p:nvPr>
            <p:ph type="sldNum" sz="quarter" idx="5"/>
          </p:nvPr>
        </p:nvSpPr>
        <p:spPr>
          <a:noFill/>
        </p:spPr>
        <p:txBody>
          <a:bodyPr/>
          <a:lstStyle/>
          <a:p>
            <a:fld id="{DC86A9B7-9E04-4A40-812C-0CF7D2EE321E}" type="slidenum">
              <a:rPr lang="en-US" smtClean="0"/>
              <a:pPr/>
              <a:t>59</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60</a:t>
            </a:fld>
            <a:endParaRPr lang="en-US" dirty="0"/>
          </a:p>
        </p:txBody>
      </p:sp>
    </p:spTree>
    <p:extLst>
      <p:ext uri="{BB962C8B-B14F-4D97-AF65-F5344CB8AC3E}">
        <p14:creationId xmlns="" xmlns:p14="http://schemas.microsoft.com/office/powerpoint/2010/main" val="339197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t>Sep. 30 – The memo stated that the provision was not intended to be a prohibition of employees entering a grain storage structure while machinery is running as long as the employer can demonstrate that appropriate protection has been provided to prevent employees from being exposed to the hazards/danger of the moving machinery. </a:t>
            </a:r>
          </a:p>
          <a:p>
            <a:pPr eaLnBrk="1" hangingPunct="1"/>
            <a:endParaRPr lang="en-US" dirty="0" smtClean="0"/>
          </a:p>
          <a:p>
            <a:pPr eaLnBrk="1" hangingPunct="1"/>
            <a:r>
              <a:rPr lang="en-US" dirty="0" smtClean="0"/>
              <a:t>January 23, 2008 – I have heard that the representative was acting on behalf of a client who made modifications to an auger and wanted to get approval from OSHA. They originally went to the Omaha office who told them “No, we can’t help you” and then to the OSHA National Office. They did not contact NGFA or GEAPS. </a:t>
            </a:r>
          </a:p>
        </p:txBody>
      </p:sp>
      <p:sp>
        <p:nvSpPr>
          <p:cNvPr id="51204" name="Slide Number Placeholder 3"/>
          <p:cNvSpPr>
            <a:spLocks noGrp="1"/>
          </p:cNvSpPr>
          <p:nvPr>
            <p:ph type="sldNum" sz="quarter" idx="5"/>
          </p:nvPr>
        </p:nvSpPr>
        <p:spPr>
          <a:noFill/>
        </p:spPr>
        <p:txBody>
          <a:bodyPr/>
          <a:lstStyle/>
          <a:p>
            <a:fld id="{A8033100-519C-4197-809F-DF24F50B477F}"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In August 2009, representatives from the NGFA and Grain Elevator and Processing Society (GEAPS) met with OSHA officials to discuss the methods and procedures used for the operation of sweep augers inside grain bins. The meeting was based upon OSHA’s request to learn more about the process of removing grain from a bin as it developed a response to the letter received from the insurance company representative, not associated with the NGFA, who had asked the agency to explain its “policies and procedures” for operating a sweep auger. </a:t>
            </a:r>
          </a:p>
          <a:p>
            <a:pPr eaLnBrk="1" hangingPunct="1">
              <a:defRPr/>
            </a:pPr>
            <a:endParaRPr lang="en-US" dirty="0" smtClean="0"/>
          </a:p>
          <a:p>
            <a:pPr eaLnBrk="1" hangingPunct="1">
              <a:defRPr/>
            </a:pPr>
            <a:r>
              <a:rPr lang="en-US" dirty="0" smtClean="0"/>
              <a:t>OSHA agreed to meet with the NGFA and GEAPS to discuss how sweep augers operate, how they are used within the grain handling industry and how the initial best practices document was developed prior to issuing a response to the insurance representative’s second letter. Representatives of three OSHA entities were involved in the meeting – the Directorate of Standards and Guidance, the Directorate of Enforcement Programs and the Solicitor’s Office. During the meeting, several means of addressing employee safety while operating a sweep auger were discussed, including: 1) job safety analysis; 2) lockout/tagout of equipment; 3) confined space entry permits; 4) machine guarding; and 5) providing space between auger and employee while the auger is in use. The NGFA and GEAPS also emphasized that in the preamble of the grain handling standard, OSHA based the final language for Section 1910.272(g)(1)(ii) on comments that more flexibility is needed to protect employees from equipment when working inside bins, silos or tanks.</a:t>
            </a:r>
          </a:p>
          <a:p>
            <a:pPr eaLnBrk="1" hangingPunct="1">
              <a:defRPr/>
            </a:pPr>
            <a:endParaRPr lang="en-US" dirty="0"/>
          </a:p>
        </p:txBody>
      </p:sp>
      <p:sp>
        <p:nvSpPr>
          <p:cNvPr id="52228" name="Slide Number Placeholder 3"/>
          <p:cNvSpPr>
            <a:spLocks noGrp="1"/>
          </p:cNvSpPr>
          <p:nvPr>
            <p:ph type="sldNum" sz="quarter" idx="5"/>
          </p:nvPr>
        </p:nvSpPr>
        <p:spPr>
          <a:noFill/>
        </p:spPr>
        <p:txBody>
          <a:bodyPr/>
          <a:lstStyle/>
          <a:p>
            <a:fld id="{A20B57A5-00B6-4497-8831-6A6C4A22BF2F}"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8</a:t>
            </a:fld>
            <a:endParaRPr lang="en-US" dirty="0"/>
          </a:p>
        </p:txBody>
      </p:sp>
    </p:spTree>
    <p:extLst>
      <p:ext uri="{BB962C8B-B14F-4D97-AF65-F5344CB8AC3E}">
        <p14:creationId xmlns="" xmlns:p14="http://schemas.microsoft.com/office/powerpoint/2010/main" val="369850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AEAA92-A0B1-450C-843C-2C3B192DA48B}" type="slidenum">
              <a:rPr lang="en-US" smtClean="0"/>
              <a:pPr>
                <a:defRPr/>
              </a:pPr>
              <a:t>9</a:t>
            </a:fld>
            <a:endParaRPr lang="en-US" dirty="0"/>
          </a:p>
        </p:txBody>
      </p:sp>
    </p:spTree>
    <p:extLst>
      <p:ext uri="{BB962C8B-B14F-4D97-AF65-F5344CB8AC3E}">
        <p14:creationId xmlns="" xmlns:p14="http://schemas.microsoft.com/office/powerpoint/2010/main" val="369850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gfa.org/Images/stlouisLOGO2008.jp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dirty="0"/>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dirty="0"/>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dirty="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dirty="0"/>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dirty="0"/>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dirty="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dirty="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dirty="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dirty="0"/>
            </a:p>
          </p:txBody>
        </p:sp>
      </p:grpSp>
      <p:pic>
        <p:nvPicPr>
          <p:cNvPr id="41" name="Picture 45" descr="stlouisLOGO2008">
            <a:hlinkClick r:id="rId2"/>
          </p:cNvPr>
          <p:cNvPicPr>
            <a:picLocks noChangeAspect="1" noChangeArrowheads="1"/>
          </p:cNvPicPr>
          <p:nvPr userDrawn="1"/>
        </p:nvPicPr>
        <p:blipFill>
          <a:blip r:embed="rId3" cstate="print"/>
          <a:srcRect/>
          <a:stretch>
            <a:fillRect/>
          </a:stretch>
        </p:blipFill>
        <p:spPr bwMode="auto">
          <a:xfrm>
            <a:off x="8062913" y="0"/>
            <a:ext cx="1081087" cy="1752600"/>
          </a:xfrm>
          <a:prstGeom prst="rect">
            <a:avLst/>
          </a:prstGeom>
          <a:noFill/>
          <a:ln w="9525">
            <a:noFill/>
            <a:miter lim="800000"/>
            <a:headEnd/>
            <a:tailEnd/>
          </a:ln>
        </p:spPr>
      </p:pic>
      <p:sp>
        <p:nvSpPr>
          <p:cNvPr id="19664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9664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2" name="Rectangle 41"/>
          <p:cNvSpPr>
            <a:spLocks noGrp="1" noChangeArrowheads="1"/>
          </p:cNvSpPr>
          <p:nvPr>
            <p:ph type="dt" sz="quarter" idx="10"/>
          </p:nvPr>
        </p:nvSpPr>
        <p:spPr/>
        <p:txBody>
          <a:bodyPr/>
          <a:lstStyle>
            <a:lvl1pPr>
              <a:defRPr dirty="0"/>
            </a:lvl1pPr>
          </a:lstStyle>
          <a:p>
            <a:pPr>
              <a:defRPr/>
            </a:pPr>
            <a:endParaRPr lang="en-US" dirty="0"/>
          </a:p>
        </p:txBody>
      </p:sp>
      <p:sp>
        <p:nvSpPr>
          <p:cNvPr id="43" name="Rectangle 42"/>
          <p:cNvSpPr>
            <a:spLocks noGrp="1" noChangeArrowheads="1"/>
          </p:cNvSpPr>
          <p:nvPr>
            <p:ph type="ftr" sz="quarter" idx="11"/>
          </p:nvPr>
        </p:nvSpPr>
        <p:spPr/>
        <p:txBody>
          <a:bodyPr/>
          <a:lstStyle>
            <a:lvl1pPr>
              <a:defRPr dirty="0"/>
            </a:lvl1pPr>
          </a:lstStyle>
          <a:p>
            <a:pPr>
              <a:defRPr/>
            </a:pPr>
            <a:endParaRPr lang="en-US" dirty="0"/>
          </a:p>
        </p:txBody>
      </p:sp>
      <p:sp>
        <p:nvSpPr>
          <p:cNvPr id="44" name="Rectangle 43"/>
          <p:cNvSpPr>
            <a:spLocks noGrp="1" noChangeArrowheads="1"/>
          </p:cNvSpPr>
          <p:nvPr>
            <p:ph type="sldNum" sz="quarter" idx="12"/>
          </p:nvPr>
        </p:nvSpPr>
        <p:spPr/>
        <p:txBody>
          <a:bodyPr/>
          <a:lstStyle>
            <a:lvl1pPr>
              <a:defRPr/>
            </a:lvl1pPr>
          </a:lstStyle>
          <a:p>
            <a:pPr>
              <a:defRPr/>
            </a:pPr>
            <a:fld id="{1A7CA174-54A2-4B8C-9BA9-A2B1E293A057}" type="slidenum">
              <a:rPr lang="en-US"/>
              <a:pPr>
                <a:defRPr/>
              </a:pPr>
              <a:t>‹#›</a:t>
            </a:fld>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10FE7F-96D4-4D67-B7A2-2B72CCBE5BAB}" type="slidenum">
              <a:rPr lang="en-US"/>
              <a:pPr>
                <a:defRPr/>
              </a:pPr>
              <a:t>‹#›</a:t>
            </a:fld>
            <a:endParaRPr lang="en-US"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E60A13-51ED-4328-8D6E-5E39A5F47947}"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8CAF02-C6A2-4543-B808-5A4480407288}" type="slidenum">
              <a:rPr lang="en-US"/>
              <a:pPr>
                <a:defRPr/>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B1A4D0-A63A-4E4D-995B-E63C353E5536}" type="slidenum">
              <a:rPr lang="en-US"/>
              <a:pPr>
                <a:defRPr/>
              </a:pPr>
              <a:t>‹#›</a:t>
            </a:fld>
            <a:endParaRPr lang="en-US" dirty="0"/>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lstStyle>
          <a:p>
            <a:pPr>
              <a:defRPr/>
            </a:pPr>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D62D13B-35FD-4530-B47D-7D047E0988C1}" type="slidenum">
              <a:rPr lang="en-US"/>
              <a:pPr>
                <a:defRPr/>
              </a:pPr>
              <a:t>‹#›</a:t>
            </a:fld>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lstStyle>
          <a:p>
            <a:pPr>
              <a:defRPr/>
            </a:pPr>
            <a:endParaRPr lang="en-US" dirty="0"/>
          </a:p>
        </p:txBody>
      </p:sp>
      <p:sp>
        <p:nvSpPr>
          <p:cNvPr id="8" name="Footer Placeholder 7"/>
          <p:cNvSpPr>
            <a:spLocks noGrp="1"/>
          </p:cNvSpPr>
          <p:nvPr>
            <p:ph type="ftr" sz="quarter" idx="11"/>
          </p:nvPr>
        </p:nvSpPr>
        <p:spPr/>
        <p:txBody>
          <a:bodyPr/>
          <a:lstStyle>
            <a:lvl1pPr>
              <a:defRPr dirty="0"/>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0E4999C-7FD4-4F3E-AE0A-0047433EBD6C}" type="slidenum">
              <a:rPr lang="en-US"/>
              <a:pPr>
                <a:defRPr/>
              </a:pPr>
              <a:t>‹#›</a:t>
            </a:fld>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lstStyle>
          <a:p>
            <a:pPr>
              <a:defRPr/>
            </a:pPr>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517E781-7337-48D6-9AEC-3531D374240B}" type="slidenum">
              <a:rPr lang="en-US"/>
              <a:pPr>
                <a:defRPr/>
              </a:pPr>
              <a:t>‹#›</a:t>
            </a:fld>
            <a:endParaRPr lang="en-US" dirty="0"/>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endParaRPr lang="en-US" dirty="0"/>
          </a:p>
        </p:txBody>
      </p:sp>
      <p:sp>
        <p:nvSpPr>
          <p:cNvPr id="3" name="Footer Placeholder 2"/>
          <p:cNvSpPr>
            <a:spLocks noGrp="1"/>
          </p:cNvSpPr>
          <p:nvPr>
            <p:ph type="ftr" sz="quarter" idx="11"/>
          </p:nvPr>
        </p:nvSpPr>
        <p:spPr/>
        <p:txBody>
          <a:bodyPr/>
          <a:lstStyle>
            <a:lvl1pPr>
              <a:defRPr dirty="0"/>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B638E70D-29E3-4885-ADA5-8AAD6F6500C5}" type="slidenum">
              <a:rPr lang="en-US"/>
              <a:pPr>
                <a:defRPr/>
              </a:pPr>
              <a:t>‹#›</a:t>
            </a:fld>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6B0777F-53DD-4675-BEFB-BD9D08C94B6A}" type="slidenum">
              <a:rPr lang="en-US"/>
              <a:pPr>
                <a:defRPr/>
              </a:pPr>
              <a:t>‹#›</a:t>
            </a:fld>
            <a:endParaRPr lang="en-US"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486822A-56DF-4C28-9E58-590681210973}" type="slidenum">
              <a:rPr lang="en-US"/>
              <a:pPr>
                <a:defRPr/>
              </a:pPr>
              <a:t>‹#›</a:t>
            </a:fld>
            <a:endParaRPr 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9558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9558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9558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grpSp>
          <p:nvGrpSpPr>
            <p:cNvPr id="1035" name="Group 6"/>
            <p:cNvGrpSpPr>
              <a:grpSpLocks/>
            </p:cNvGrpSpPr>
            <p:nvPr/>
          </p:nvGrpSpPr>
          <p:grpSpPr bwMode="auto">
            <a:xfrm>
              <a:off x="288" y="0"/>
              <a:ext cx="5098" cy="4316"/>
              <a:chOff x="288" y="0"/>
              <a:chExt cx="5098" cy="4316"/>
            </a:xfrm>
          </p:grpSpPr>
          <p:sp>
            <p:nvSpPr>
              <p:cNvPr id="19559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59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60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60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60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sp>
            <p:nvSpPr>
              <p:cNvPr id="19560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dirty="0"/>
              </a:p>
            </p:txBody>
          </p:sp>
        </p:grpSp>
        <p:sp>
          <p:nvSpPr>
            <p:cNvPr id="19560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9560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dirty="0"/>
            </a:p>
          </p:txBody>
        </p:sp>
        <p:sp>
          <p:nvSpPr>
            <p:cNvPr id="19560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dirty="0"/>
            </a:p>
          </p:txBody>
        </p:sp>
        <p:sp>
          <p:nvSpPr>
            <p:cNvPr id="19560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dirty="0"/>
            </a:p>
          </p:txBody>
        </p:sp>
        <p:sp>
          <p:nvSpPr>
            <p:cNvPr id="19560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dirty="0"/>
            </a:p>
          </p:txBody>
        </p:sp>
        <p:sp>
          <p:nvSpPr>
            <p:cNvPr id="19560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dirty="0"/>
            </a:p>
          </p:txBody>
        </p:sp>
        <p:sp>
          <p:nvSpPr>
            <p:cNvPr id="19561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dirty="0"/>
            </a:p>
          </p:txBody>
        </p:sp>
        <p:sp>
          <p:nvSpPr>
            <p:cNvPr id="19561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dirty="0"/>
            </a:p>
          </p:txBody>
        </p:sp>
        <p:sp>
          <p:nvSpPr>
            <p:cNvPr id="19561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1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1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dirty="0"/>
            </a:p>
          </p:txBody>
        </p:sp>
        <p:grpSp>
          <p:nvGrpSpPr>
            <p:cNvPr id="1047" name="Group 31"/>
            <p:cNvGrpSpPr>
              <a:grpSpLocks/>
            </p:cNvGrpSpPr>
            <p:nvPr/>
          </p:nvGrpSpPr>
          <p:grpSpPr bwMode="auto">
            <a:xfrm>
              <a:off x="1" y="392"/>
              <a:ext cx="5758" cy="1571"/>
              <a:chOff x="1" y="392"/>
              <a:chExt cx="5758" cy="1571"/>
            </a:xfrm>
          </p:grpSpPr>
          <p:sp>
            <p:nvSpPr>
              <p:cNvPr id="1956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dirty="0"/>
              </a:p>
            </p:txBody>
          </p:sp>
          <p:sp>
            <p:nvSpPr>
              <p:cNvPr id="1956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dirty="0"/>
              </a:p>
            </p:txBody>
          </p:sp>
        </p:grpSp>
        <p:sp>
          <p:nvSpPr>
            <p:cNvPr id="1956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dirty="0"/>
            </a:p>
          </p:txBody>
        </p:sp>
        <p:sp>
          <p:nvSpPr>
            <p:cNvPr id="1956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dirty="0"/>
            </a:p>
          </p:txBody>
        </p:sp>
      </p:grpSp>
      <p:sp>
        <p:nvSpPr>
          <p:cNvPr id="19562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562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dirty="0">
                <a:effectLst>
                  <a:outerShdw blurRad="38100" dist="38100" dir="2700000" algn="tl">
                    <a:srgbClr val="000000"/>
                  </a:outerShdw>
                </a:effectLst>
              </a:defRPr>
            </a:lvl1pPr>
          </a:lstStyle>
          <a:p>
            <a:pPr>
              <a:defRPr/>
            </a:pPr>
            <a:endParaRPr lang="en-US" dirty="0"/>
          </a:p>
        </p:txBody>
      </p:sp>
      <p:sp>
        <p:nvSpPr>
          <p:cNvPr id="19562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dirty="0">
                <a:effectLst>
                  <a:outerShdw blurRad="38100" dist="38100" dir="2700000" algn="tl">
                    <a:srgbClr val="000000"/>
                  </a:outerShdw>
                </a:effectLst>
              </a:defRPr>
            </a:lvl1pPr>
          </a:lstStyle>
          <a:p>
            <a:pPr>
              <a:defRPr/>
            </a:pPr>
            <a:endParaRPr lang="en-US" dirty="0"/>
          </a:p>
        </p:txBody>
      </p:sp>
      <p:sp>
        <p:nvSpPr>
          <p:cNvPr id="19562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7D51509-F422-4B64-B5B1-3F7EFCF74725}" type="slidenum">
              <a:rPr lang="en-US"/>
              <a:pPr>
                <a:defRPr/>
              </a:pPr>
              <a:t>‹#›</a:t>
            </a:fld>
            <a:endParaRPr lang="en-US" dirty="0"/>
          </a:p>
        </p:txBody>
      </p:sp>
      <p:sp>
        <p:nvSpPr>
          <p:cNvPr id="19562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pls/oshaweb/owadisp.show_document?p_table=INTERPRETATIONS&amp;p_id=2733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33400" y="685800"/>
            <a:ext cx="8305800" cy="1371600"/>
          </a:xfrm>
        </p:spPr>
        <p:txBody>
          <a:bodyPr/>
          <a:lstStyle/>
          <a:p>
            <a:pPr eaLnBrk="1" hangingPunct="1">
              <a:defRPr/>
            </a:pP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r>
            <a:br>
              <a:rPr lang="en-US" sz="3600" b="1" dirty="0" smtClean="0">
                <a:solidFill>
                  <a:schemeClr val="tx1"/>
                </a:solidFill>
              </a:rPr>
            </a:br>
            <a:r>
              <a:rPr lang="en-US" sz="3200" dirty="0" smtClean="0">
                <a:solidFill>
                  <a:schemeClr val="tx1"/>
                </a:solidFill>
              </a:rPr>
              <a:t>National Grain and Feed Association</a:t>
            </a:r>
            <a:br>
              <a:rPr lang="en-US" sz="3200" dirty="0" smtClean="0">
                <a:solidFill>
                  <a:schemeClr val="tx1"/>
                </a:solidFill>
              </a:rPr>
            </a:br>
            <a:r>
              <a:rPr lang="en-US" sz="3200" dirty="0" smtClean="0">
                <a:solidFill>
                  <a:schemeClr val="tx1"/>
                </a:solidFill>
              </a:rPr>
              <a:t>Oklahoma Grain and Feed Association</a:t>
            </a:r>
            <a:br>
              <a:rPr lang="en-US" sz="3200" dirty="0" smtClean="0">
                <a:solidFill>
                  <a:schemeClr val="tx1"/>
                </a:solidFill>
              </a:rPr>
            </a:br>
            <a:r>
              <a:rPr lang="en-US" sz="3200" dirty="0" smtClean="0">
                <a:solidFill>
                  <a:schemeClr val="tx1"/>
                </a:solidFill>
              </a:rPr>
              <a:t>Texas Grain and Feed Association</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Are You Prepared for a Visit From OSHA</a:t>
            </a:r>
            <a:br>
              <a:rPr lang="en-US" sz="3200" dirty="0" smtClean="0">
                <a:solidFill>
                  <a:schemeClr val="tx1"/>
                </a:solidFill>
              </a:rPr>
            </a:br>
            <a:r>
              <a:rPr lang="en-US" sz="3200" dirty="0" smtClean="0">
                <a:solidFill>
                  <a:schemeClr val="tx1"/>
                </a:solidFill>
              </a:rPr>
              <a:t>Seminar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b="1" dirty="0" smtClean="0"/>
              <a:t>Update on Emerging and Evolving Regulatory Issues – OSHA  </a:t>
            </a:r>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245764" name="Text Box 4"/>
          <p:cNvSpPr txBox="1">
            <a:spLocks noChangeArrowheads="1"/>
          </p:cNvSpPr>
          <p:nvPr/>
        </p:nvSpPr>
        <p:spPr bwMode="auto">
          <a:xfrm>
            <a:off x="0" y="2025908"/>
            <a:ext cx="9144000" cy="4832092"/>
          </a:xfrm>
          <a:prstGeom prst="rect">
            <a:avLst/>
          </a:prstGeom>
          <a:noFill/>
          <a:ln w="9525">
            <a:noFill/>
            <a:miter lim="800000"/>
            <a:headEnd/>
            <a:tailEnd/>
          </a:ln>
          <a:effectLst/>
        </p:spPr>
        <p:txBody>
          <a:bodyPr>
            <a:spAutoFit/>
          </a:bodyPr>
          <a:lstStyle/>
          <a:p>
            <a:pPr algn="ctr" eaLnBrk="0" hangingPunct="0">
              <a:defRPr/>
            </a:pPr>
            <a:endParaRPr lang="en-US" sz="2600" dirty="0">
              <a:solidFill>
                <a:schemeClr val="tx2"/>
              </a:solidFill>
              <a:effectLst>
                <a:outerShdw blurRad="38100" dist="38100" dir="2700000" algn="tl">
                  <a:srgbClr val="000000"/>
                </a:outerShdw>
              </a:effectLst>
            </a:endParaRPr>
          </a:p>
          <a:p>
            <a:pPr algn="ctr" eaLnBrk="0" hangingPunct="0">
              <a:defRPr/>
            </a:pPr>
            <a:endParaRPr lang="en-US" sz="2400" dirty="0" smtClean="0">
              <a:solidFill>
                <a:schemeClr val="tx2"/>
              </a:solidFill>
              <a:effectLst>
                <a:outerShdw blurRad="38100" dist="38100" dir="2700000" algn="tl">
                  <a:srgbClr val="000000"/>
                </a:outerShdw>
              </a:effectLst>
              <a:latin typeface="+mj-lt"/>
            </a:endParaRPr>
          </a:p>
          <a:p>
            <a:pPr algn="ctr" eaLnBrk="0" hangingPunct="0">
              <a:defRPr/>
            </a:pPr>
            <a:endParaRPr lang="en-US" sz="2400" dirty="0">
              <a:solidFill>
                <a:schemeClr val="tx2"/>
              </a:solidFill>
              <a:effectLst>
                <a:outerShdw blurRad="38100" dist="38100" dir="2700000" algn="tl">
                  <a:srgbClr val="000000"/>
                </a:outerShdw>
              </a:effectLst>
              <a:latin typeface="+mj-lt"/>
            </a:endParaRPr>
          </a:p>
          <a:p>
            <a:pPr algn="ctr" eaLnBrk="0" hangingPunct="0">
              <a:defRPr/>
            </a:pPr>
            <a:endParaRPr lang="en-US" sz="2400" dirty="0">
              <a:solidFill>
                <a:schemeClr val="tx2"/>
              </a:solidFill>
              <a:effectLst>
                <a:outerShdw blurRad="38100" dist="38100" dir="2700000" algn="tl">
                  <a:srgbClr val="000000"/>
                </a:outerShdw>
              </a:effectLst>
              <a:latin typeface="+mj-lt"/>
            </a:endParaRPr>
          </a:p>
          <a:p>
            <a:pPr algn="ctr" eaLnBrk="0" hangingPunct="0">
              <a:defRPr/>
            </a:pPr>
            <a:endParaRPr lang="en-US" sz="2400" dirty="0" smtClean="0">
              <a:solidFill>
                <a:schemeClr val="tx2"/>
              </a:solidFill>
              <a:effectLst>
                <a:outerShdw blurRad="38100" dist="38100" dir="2700000" algn="tl">
                  <a:srgbClr val="000000"/>
                </a:outerShdw>
              </a:effectLst>
              <a:latin typeface="+mj-lt"/>
            </a:endParaRPr>
          </a:p>
          <a:p>
            <a:pPr algn="ctr" eaLnBrk="0" hangingPunct="0">
              <a:defRPr/>
            </a:pPr>
            <a:endParaRPr lang="en-US" sz="2400" dirty="0" smtClean="0">
              <a:solidFill>
                <a:schemeClr val="tx2"/>
              </a:solidFill>
              <a:effectLst>
                <a:outerShdw blurRad="38100" dist="38100" dir="2700000" algn="tl">
                  <a:srgbClr val="000000"/>
                </a:outerShdw>
              </a:effectLst>
              <a:latin typeface="+mj-lt"/>
            </a:endParaRPr>
          </a:p>
          <a:p>
            <a:pPr algn="ctr" eaLnBrk="0" hangingPunct="0">
              <a:defRPr/>
            </a:pPr>
            <a:endParaRPr lang="en-US" sz="2400" dirty="0">
              <a:solidFill>
                <a:schemeClr val="tx2"/>
              </a:solidFill>
              <a:effectLst>
                <a:outerShdw blurRad="38100" dist="38100" dir="2700000" algn="tl">
                  <a:srgbClr val="000000"/>
                </a:outerShdw>
              </a:effectLst>
              <a:latin typeface="+mj-lt"/>
            </a:endParaRPr>
          </a:p>
          <a:p>
            <a:pPr algn="ctr" eaLnBrk="0" hangingPunct="0">
              <a:defRPr/>
            </a:pPr>
            <a:endParaRPr lang="en-US" sz="2000" dirty="0" smtClean="0">
              <a:solidFill>
                <a:schemeClr val="tx2"/>
              </a:solidFill>
              <a:effectLst>
                <a:outerShdw blurRad="38100" dist="38100" dir="2700000" algn="tl">
                  <a:srgbClr val="000000"/>
                </a:outerShdw>
              </a:effectLst>
              <a:latin typeface="+mj-lt"/>
            </a:endParaRPr>
          </a:p>
          <a:p>
            <a:pPr algn="ctr" eaLnBrk="0" hangingPunct="0">
              <a:defRPr/>
            </a:pPr>
            <a:r>
              <a:rPr lang="en-US" sz="2000" dirty="0" smtClean="0">
                <a:solidFill>
                  <a:schemeClr val="tx2"/>
                </a:solidFill>
                <a:effectLst>
                  <a:outerShdw blurRad="38100" dist="38100" dir="2700000" algn="tl">
                    <a:srgbClr val="000000"/>
                  </a:outerShdw>
                </a:effectLst>
                <a:latin typeface="+mj-lt"/>
              </a:rPr>
              <a:t>January 6, 2011</a:t>
            </a:r>
            <a:endParaRPr lang="en-US" sz="2000" dirty="0">
              <a:solidFill>
                <a:schemeClr val="tx2"/>
              </a:solidFill>
              <a:effectLst>
                <a:outerShdw blurRad="38100" dist="38100" dir="2700000" algn="tl">
                  <a:srgbClr val="000000"/>
                </a:outerShdw>
              </a:effectLst>
              <a:latin typeface="+mj-lt"/>
            </a:endParaRPr>
          </a:p>
          <a:p>
            <a:pPr algn="ctr" eaLnBrk="0" hangingPunct="0">
              <a:defRPr/>
            </a:pPr>
            <a:r>
              <a:rPr lang="en-US" sz="2000" dirty="0" smtClean="0">
                <a:solidFill>
                  <a:schemeClr val="tx2"/>
                </a:solidFill>
                <a:effectLst>
                  <a:outerShdw blurRad="38100" dist="38100" dir="2700000" algn="tl">
                    <a:srgbClr val="000000"/>
                  </a:outerShdw>
                </a:effectLst>
                <a:latin typeface="+mj-lt"/>
              </a:rPr>
              <a:t>Oklahoma City, OK</a:t>
            </a:r>
            <a:endParaRPr lang="en-US" sz="2000" dirty="0">
              <a:solidFill>
                <a:schemeClr val="tx2"/>
              </a:solidFill>
              <a:effectLst>
                <a:outerShdw blurRad="38100" dist="38100" dir="2700000" algn="tl">
                  <a:srgbClr val="000000"/>
                </a:outerShdw>
              </a:effectLst>
              <a:latin typeface="+mj-lt"/>
            </a:endParaRPr>
          </a:p>
          <a:p>
            <a:pPr algn="ctr" eaLnBrk="0" hangingPunct="0">
              <a:defRPr/>
            </a:pPr>
            <a:endParaRPr lang="en-US" sz="2000" dirty="0">
              <a:solidFill>
                <a:schemeClr val="tx2"/>
              </a:solidFill>
              <a:effectLst>
                <a:outerShdw blurRad="38100" dist="38100" dir="2700000" algn="tl">
                  <a:srgbClr val="000000"/>
                </a:outerShdw>
              </a:effectLst>
              <a:latin typeface="+mj-lt"/>
            </a:endParaRPr>
          </a:p>
          <a:p>
            <a:pPr algn="ctr" eaLnBrk="0" hangingPunct="0">
              <a:defRPr/>
            </a:pPr>
            <a:r>
              <a:rPr lang="en-US" sz="2000" dirty="0">
                <a:solidFill>
                  <a:schemeClr val="tx2"/>
                </a:solidFill>
                <a:effectLst>
                  <a:outerShdw blurRad="38100" dist="38100" dir="2700000" algn="tl">
                    <a:srgbClr val="000000"/>
                  </a:outerShdw>
                </a:effectLst>
                <a:latin typeface="+mj-lt"/>
              </a:rPr>
              <a:t>Jess McCluer</a:t>
            </a:r>
          </a:p>
          <a:p>
            <a:pPr algn="ctr" eaLnBrk="0" hangingPunct="0">
              <a:defRPr/>
            </a:pPr>
            <a:r>
              <a:rPr lang="en-US" sz="2000" dirty="0">
                <a:solidFill>
                  <a:schemeClr val="tx2"/>
                </a:solidFill>
                <a:effectLst>
                  <a:outerShdw blurRad="38100" dist="38100" dir="2700000" algn="tl">
                    <a:srgbClr val="000000"/>
                  </a:outerShdw>
                </a:effectLst>
                <a:latin typeface="+mj-lt"/>
              </a:rPr>
              <a:t>National Grain and Feed Association</a:t>
            </a:r>
          </a:p>
          <a:p>
            <a:pPr algn="ctr" eaLnBrk="0" hangingPunct="0">
              <a:defRPr/>
            </a:pPr>
            <a:endParaRPr lang="en-US"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What Should I Do? </a:t>
            </a:r>
            <a:endParaRPr lang="en-US" b="1" dirty="0"/>
          </a:p>
        </p:txBody>
      </p:sp>
      <p:sp>
        <p:nvSpPr>
          <p:cNvPr id="3" name="Content Placeholder 2"/>
          <p:cNvSpPr>
            <a:spLocks noGrp="1"/>
          </p:cNvSpPr>
          <p:nvPr>
            <p:ph idx="1"/>
          </p:nvPr>
        </p:nvSpPr>
        <p:spPr/>
        <p:txBody>
          <a:bodyPr/>
          <a:lstStyle/>
          <a:p>
            <a:pPr eaLnBrk="1" hangingPunct="1">
              <a:defRPr/>
            </a:pPr>
            <a:r>
              <a:rPr lang="en-US" sz="2400" dirty="0" smtClean="0">
                <a:latin typeface="Arial" charset="0"/>
              </a:rPr>
              <a:t>Have effective safety and health program and procedures. </a:t>
            </a:r>
          </a:p>
          <a:p>
            <a:pPr eaLnBrk="1" hangingPunct="1">
              <a:defRPr/>
            </a:pPr>
            <a:r>
              <a:rPr lang="en-US" sz="2400" dirty="0" smtClean="0">
                <a:latin typeface="Arial" charset="0"/>
              </a:rPr>
              <a:t>Review and analyze December 24</a:t>
            </a:r>
            <a:r>
              <a:rPr lang="en-US" sz="2400" baseline="30000" dirty="0" smtClean="0">
                <a:latin typeface="Arial" charset="0"/>
              </a:rPr>
              <a:t>th</a:t>
            </a:r>
            <a:r>
              <a:rPr lang="en-US" sz="2400" dirty="0" smtClean="0">
                <a:latin typeface="Arial" charset="0"/>
              </a:rPr>
              <a:t> letter of interpretation and make changes to sweep auger operation process as </a:t>
            </a:r>
            <a:r>
              <a:rPr lang="en-US" sz="2400" u="sng" dirty="0" smtClean="0">
                <a:latin typeface="Arial" charset="0"/>
              </a:rPr>
              <a:t>you interpret</a:t>
            </a:r>
            <a:r>
              <a:rPr lang="en-US" sz="2400" dirty="0" smtClean="0">
                <a:latin typeface="Arial" charset="0"/>
              </a:rPr>
              <a:t>. </a:t>
            </a:r>
          </a:p>
          <a:p>
            <a:pPr eaLnBrk="1" hangingPunct="1">
              <a:defRPr/>
            </a:pPr>
            <a:r>
              <a:rPr lang="en-US" sz="2400" dirty="0" smtClean="0">
                <a:latin typeface="Arial" charset="0"/>
              </a:rPr>
              <a:t>Be prepared to explain to OSHA why you have or have not made changes to current policy. </a:t>
            </a:r>
          </a:p>
          <a:p>
            <a:pPr eaLnBrk="1" hangingPunct="1">
              <a:defRPr/>
            </a:pPr>
            <a:r>
              <a:rPr lang="en-US" sz="2400" dirty="0" smtClean="0">
                <a:latin typeface="Arial" charset="0"/>
              </a:rPr>
              <a:t>Look for alternatives</a:t>
            </a:r>
          </a:p>
          <a:p>
            <a:pPr lvl="1" eaLnBrk="1" hangingPunct="1">
              <a:defRPr/>
            </a:pPr>
            <a:r>
              <a:rPr lang="en-US" sz="2000" dirty="0" smtClean="0">
                <a:latin typeface="Arial" charset="0"/>
              </a:rPr>
              <a:t>“No entry” sweeps</a:t>
            </a:r>
          </a:p>
          <a:p>
            <a:pPr lvl="1" eaLnBrk="1" hangingPunct="1">
              <a:defRPr/>
            </a:pPr>
            <a:r>
              <a:rPr lang="en-US" sz="2000" dirty="0" smtClean="0">
                <a:latin typeface="Arial" charset="0"/>
              </a:rPr>
              <a:t>Effective Lockout Tagout system</a:t>
            </a:r>
          </a:p>
          <a:p>
            <a:pPr lvl="1" eaLnBrk="1" hangingPunct="1">
              <a:defRPr/>
            </a:pPr>
            <a:r>
              <a:rPr lang="en-US" sz="2000" dirty="0" smtClean="0">
                <a:latin typeface="Arial" charset="0"/>
              </a:rPr>
              <a:t>Cyclone vacuum systems</a:t>
            </a:r>
          </a:p>
          <a:p>
            <a:pPr lvl="1" eaLnBrk="1" hangingPunct="1">
              <a:defRPr/>
            </a:pPr>
            <a:r>
              <a:rPr lang="en-US" sz="2000" dirty="0" smtClean="0">
                <a:latin typeface="Arial" charset="0"/>
              </a:rPr>
              <a:t>Air augers</a:t>
            </a:r>
          </a:p>
        </p:txBody>
      </p:sp>
    </p:spTree>
    <p:extLst>
      <p:ext uri="{BB962C8B-B14F-4D97-AF65-F5344CB8AC3E}">
        <p14:creationId xmlns="" xmlns:p14="http://schemas.microsoft.com/office/powerpoint/2010/main" val="649199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	Next Steps</a:t>
            </a:r>
            <a:r>
              <a:rPr lang="en-US" dirty="0" smtClean="0"/>
              <a:t>	</a:t>
            </a:r>
            <a:endParaRPr lang="en-US" dirty="0"/>
          </a:p>
        </p:txBody>
      </p:sp>
      <p:sp>
        <p:nvSpPr>
          <p:cNvPr id="3" name="Content Placeholder 2"/>
          <p:cNvSpPr>
            <a:spLocks noGrp="1"/>
          </p:cNvSpPr>
          <p:nvPr>
            <p:ph idx="1"/>
          </p:nvPr>
        </p:nvSpPr>
        <p:spPr/>
        <p:txBody>
          <a:bodyPr/>
          <a:lstStyle/>
          <a:p>
            <a:pPr eaLnBrk="1" hangingPunct="1">
              <a:defRPr/>
            </a:pPr>
            <a:endParaRPr lang="en-US" sz="2800" dirty="0" smtClean="0"/>
          </a:p>
          <a:p>
            <a:pPr eaLnBrk="1" hangingPunct="1">
              <a:defRPr/>
            </a:pPr>
            <a:r>
              <a:rPr lang="en-US" sz="2800" dirty="0" smtClean="0"/>
              <a:t>NGFA is waiting for response from OSHA, following meeting with senior leadership, and results of citation challenges to determine next legal and/or political actions.</a:t>
            </a:r>
          </a:p>
          <a:p>
            <a:pPr eaLnBrk="1" hangingPunct="1">
              <a:defRPr/>
            </a:pPr>
            <a:endParaRPr lang="en-US" sz="2800" dirty="0" smtClean="0"/>
          </a:p>
          <a:p>
            <a:pPr eaLnBrk="1" hangingPunct="1">
              <a:buFont typeface="Wingdings" pitchFamily="2" charset="2"/>
              <a:buNone/>
              <a:defRPr/>
            </a:pPr>
            <a:endParaRPr lang="en-US" dirty="0"/>
          </a:p>
        </p:txBody>
      </p:sp>
    </p:spTree>
    <p:extLst>
      <p:ext uri="{BB962C8B-B14F-4D97-AF65-F5344CB8AC3E}">
        <p14:creationId xmlns="" xmlns:p14="http://schemas.microsoft.com/office/powerpoint/2010/main" val="29624983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Enforcement</a:t>
            </a:r>
            <a:endParaRPr lang="en-US" dirty="0"/>
          </a:p>
        </p:txBody>
      </p:sp>
      <p:sp>
        <p:nvSpPr>
          <p:cNvPr id="3" name="Content Placeholder 2"/>
          <p:cNvSpPr>
            <a:spLocks noGrp="1"/>
          </p:cNvSpPr>
          <p:nvPr>
            <p:ph idx="1"/>
          </p:nvPr>
        </p:nvSpPr>
        <p:spPr/>
        <p:txBody>
          <a:bodyPr/>
          <a:lstStyle/>
          <a:p>
            <a:r>
              <a:rPr lang="en-US" dirty="0"/>
              <a:t>Federal and State OSHA Inspections </a:t>
            </a:r>
          </a:p>
          <a:p>
            <a:r>
              <a:rPr lang="en-US" dirty="0"/>
              <a:t>Facts, Figures, Trends at Grain Elevators and Feed Mills</a:t>
            </a:r>
          </a:p>
          <a:p>
            <a:r>
              <a:rPr lang="en-US" dirty="0"/>
              <a:t>Most Commonly Cited Standards</a:t>
            </a:r>
          </a:p>
          <a:p>
            <a:endParaRPr lang="en-US" dirty="0"/>
          </a:p>
        </p:txBody>
      </p:sp>
    </p:spTree>
    <p:extLst>
      <p:ext uri="{BB962C8B-B14F-4D97-AF65-F5344CB8AC3E}">
        <p14:creationId xmlns="" xmlns:p14="http://schemas.microsoft.com/office/powerpoint/2010/main" val="28890045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2"/>
          </p:nvPr>
        </p:nvSpPr>
        <p:spPr/>
        <p:txBody>
          <a:bodyPr/>
          <a:lstStyle/>
          <a:p>
            <a:fld id="{32C3B52F-34F4-44AC-AF71-83FCC371C632}" type="slidenum">
              <a:rPr lang="en-US"/>
              <a:pPr/>
              <a:t>13</a:t>
            </a:fld>
            <a:endParaRPr lang="en-US" dirty="0"/>
          </a:p>
        </p:txBody>
      </p:sp>
      <p:sp>
        <p:nvSpPr>
          <p:cNvPr id="375810" name="Rectangle 2"/>
          <p:cNvSpPr>
            <a:spLocks noGrp="1" noChangeArrowheads="1"/>
          </p:cNvSpPr>
          <p:nvPr>
            <p:ph type="title" idx="4294967295"/>
          </p:nvPr>
        </p:nvSpPr>
        <p:spPr>
          <a:xfrm>
            <a:off x="0" y="274638"/>
            <a:ext cx="8229600" cy="1143000"/>
          </a:xfrm>
        </p:spPr>
        <p:txBody>
          <a:bodyPr/>
          <a:lstStyle/>
          <a:p>
            <a:r>
              <a:rPr lang="en-US" dirty="0"/>
              <a:t>FY 2006–FY 2010</a:t>
            </a:r>
            <a:br>
              <a:rPr lang="en-US" dirty="0"/>
            </a:br>
            <a:r>
              <a:rPr lang="en-US" sz="2800" i="1" dirty="0"/>
              <a:t>Inspections Conducted</a:t>
            </a:r>
          </a:p>
        </p:txBody>
      </p:sp>
      <p:sp>
        <p:nvSpPr>
          <p:cNvPr id="375812" name="Text Box 4"/>
          <p:cNvSpPr txBox="1">
            <a:spLocks noChangeArrowheads="1"/>
          </p:cNvSpPr>
          <p:nvPr/>
        </p:nvSpPr>
        <p:spPr bwMode="auto">
          <a:xfrm>
            <a:off x="5105400" y="5791200"/>
            <a:ext cx="3048000" cy="336550"/>
          </a:xfrm>
          <a:prstGeom prst="rect">
            <a:avLst/>
          </a:prstGeom>
          <a:noFill/>
          <a:ln w="9525" algn="ctr">
            <a:noFill/>
            <a:miter lim="800000"/>
            <a:headEnd/>
            <a:tailEnd/>
          </a:ln>
          <a:effectLst/>
        </p:spPr>
        <p:txBody>
          <a:bodyPr>
            <a:spAutoFit/>
          </a:bodyPr>
          <a:lstStyle/>
          <a:p>
            <a:pPr algn="r">
              <a:spcBef>
                <a:spcPct val="50000"/>
              </a:spcBef>
            </a:pPr>
            <a:r>
              <a:rPr lang="en-US" sz="1600" i="1" dirty="0">
                <a:solidFill>
                  <a:schemeClr val="tx1"/>
                </a:solidFill>
              </a:rPr>
              <a:t>*as of September 3, 2010</a:t>
            </a:r>
          </a:p>
        </p:txBody>
      </p:sp>
      <p:sp>
        <p:nvSpPr>
          <p:cNvPr id="375813" name="Text Box 5"/>
          <p:cNvSpPr txBox="1">
            <a:spLocks noChangeArrowheads="1"/>
          </p:cNvSpPr>
          <p:nvPr/>
        </p:nvSpPr>
        <p:spPr bwMode="auto">
          <a:xfrm>
            <a:off x="6858000" y="5410200"/>
            <a:ext cx="228600" cy="396875"/>
          </a:xfrm>
          <a:prstGeom prst="rect">
            <a:avLst/>
          </a:prstGeom>
          <a:noFill/>
          <a:ln w="9525" algn="ctr">
            <a:noFill/>
            <a:miter lim="800000"/>
            <a:headEnd/>
            <a:tailEnd/>
          </a:ln>
          <a:effectLst/>
        </p:spPr>
        <p:txBody>
          <a:bodyPr>
            <a:spAutoFit/>
          </a:bodyPr>
          <a:lstStyle/>
          <a:p>
            <a:pPr>
              <a:spcBef>
                <a:spcPct val="50000"/>
              </a:spcBef>
            </a:pPr>
            <a:r>
              <a:rPr lang="en-US" sz="2000" b="1" dirty="0">
                <a:solidFill>
                  <a:schemeClr val="tx1"/>
                </a:solidFill>
              </a:rPr>
              <a:t>*</a:t>
            </a:r>
          </a:p>
        </p:txBody>
      </p:sp>
      <p:grpSp>
        <p:nvGrpSpPr>
          <p:cNvPr id="2" name="Group 59"/>
          <p:cNvGrpSpPr>
            <a:grpSpLocks/>
          </p:cNvGrpSpPr>
          <p:nvPr/>
        </p:nvGrpSpPr>
        <p:grpSpPr bwMode="auto">
          <a:xfrm>
            <a:off x="625475" y="1828800"/>
            <a:ext cx="7891463" cy="4114800"/>
            <a:chOff x="394" y="1152"/>
            <a:chExt cx="4971" cy="2592"/>
          </a:xfrm>
        </p:grpSpPr>
        <p:sp>
          <p:nvSpPr>
            <p:cNvPr id="375814" name="AutoShape 6"/>
            <p:cNvSpPr>
              <a:spLocks noChangeAspect="1" noChangeArrowheads="1" noTextEdit="1"/>
            </p:cNvSpPr>
            <p:nvPr/>
          </p:nvSpPr>
          <p:spPr bwMode="auto">
            <a:xfrm>
              <a:off x="394" y="1152"/>
              <a:ext cx="4971" cy="2592"/>
            </a:xfrm>
            <a:prstGeom prst="rect">
              <a:avLst/>
            </a:prstGeom>
            <a:noFill/>
            <a:ln w="9525">
              <a:noFill/>
              <a:miter lim="800000"/>
              <a:headEnd/>
              <a:tailEnd/>
            </a:ln>
          </p:spPr>
          <p:txBody>
            <a:bodyPr/>
            <a:lstStyle/>
            <a:p>
              <a:endParaRPr lang="en-US" dirty="0"/>
            </a:p>
          </p:txBody>
        </p:sp>
        <p:sp>
          <p:nvSpPr>
            <p:cNvPr id="375816" name="Freeform 8"/>
            <p:cNvSpPr>
              <a:spLocks/>
            </p:cNvSpPr>
            <p:nvPr/>
          </p:nvSpPr>
          <p:spPr bwMode="auto">
            <a:xfrm>
              <a:off x="1079" y="3309"/>
              <a:ext cx="4096" cy="76"/>
            </a:xfrm>
            <a:custGeom>
              <a:avLst/>
              <a:gdLst/>
              <a:ahLst/>
              <a:cxnLst>
                <a:cxn ang="0">
                  <a:pos x="0" y="76"/>
                </a:cxn>
                <a:cxn ang="0">
                  <a:pos x="109" y="0"/>
                </a:cxn>
                <a:cxn ang="0">
                  <a:pos x="4096" y="0"/>
                </a:cxn>
                <a:cxn ang="0">
                  <a:pos x="3987" y="76"/>
                </a:cxn>
                <a:cxn ang="0">
                  <a:pos x="0" y="76"/>
                </a:cxn>
              </a:cxnLst>
              <a:rect l="0" t="0" r="r" b="b"/>
              <a:pathLst>
                <a:path w="4096" h="76">
                  <a:moveTo>
                    <a:pt x="0" y="76"/>
                  </a:moveTo>
                  <a:lnTo>
                    <a:pt x="109" y="0"/>
                  </a:lnTo>
                  <a:lnTo>
                    <a:pt x="4096" y="0"/>
                  </a:lnTo>
                  <a:lnTo>
                    <a:pt x="3987" y="76"/>
                  </a:lnTo>
                  <a:lnTo>
                    <a:pt x="0" y="76"/>
                  </a:lnTo>
                  <a:close/>
                </a:path>
              </a:pathLst>
            </a:custGeom>
            <a:solidFill>
              <a:srgbClr val="808080"/>
            </a:solidFill>
            <a:ln w="9525">
              <a:noFill/>
              <a:round/>
              <a:headEnd/>
              <a:tailEnd/>
            </a:ln>
          </p:spPr>
          <p:txBody>
            <a:bodyPr/>
            <a:lstStyle/>
            <a:p>
              <a:endParaRPr lang="en-US" dirty="0"/>
            </a:p>
          </p:txBody>
        </p:sp>
        <p:sp>
          <p:nvSpPr>
            <p:cNvPr id="375817" name="Freeform 9"/>
            <p:cNvSpPr>
              <a:spLocks/>
            </p:cNvSpPr>
            <p:nvPr/>
          </p:nvSpPr>
          <p:spPr bwMode="auto">
            <a:xfrm>
              <a:off x="1079" y="1277"/>
              <a:ext cx="109" cy="2108"/>
            </a:xfrm>
            <a:custGeom>
              <a:avLst/>
              <a:gdLst/>
              <a:ahLst/>
              <a:cxnLst>
                <a:cxn ang="0">
                  <a:pos x="0" y="2108"/>
                </a:cxn>
                <a:cxn ang="0">
                  <a:pos x="0" y="76"/>
                </a:cxn>
                <a:cxn ang="0">
                  <a:pos x="109" y="0"/>
                </a:cxn>
                <a:cxn ang="0">
                  <a:pos x="109" y="2032"/>
                </a:cxn>
                <a:cxn ang="0">
                  <a:pos x="0" y="2108"/>
                </a:cxn>
              </a:cxnLst>
              <a:rect l="0" t="0" r="r" b="b"/>
              <a:pathLst>
                <a:path w="109" h="2108">
                  <a:moveTo>
                    <a:pt x="0" y="2108"/>
                  </a:moveTo>
                  <a:lnTo>
                    <a:pt x="0" y="76"/>
                  </a:lnTo>
                  <a:lnTo>
                    <a:pt x="109" y="0"/>
                  </a:lnTo>
                  <a:lnTo>
                    <a:pt x="109" y="2032"/>
                  </a:lnTo>
                  <a:lnTo>
                    <a:pt x="0" y="2108"/>
                  </a:lnTo>
                  <a:close/>
                </a:path>
              </a:pathLst>
            </a:custGeom>
            <a:noFill/>
            <a:ln w="9525">
              <a:noFill/>
              <a:round/>
              <a:headEnd/>
              <a:tailEnd/>
            </a:ln>
          </p:spPr>
          <p:txBody>
            <a:bodyPr/>
            <a:lstStyle/>
            <a:p>
              <a:endParaRPr lang="en-US" dirty="0"/>
            </a:p>
          </p:txBody>
        </p:sp>
        <p:sp>
          <p:nvSpPr>
            <p:cNvPr id="375818" name="Rectangle 10"/>
            <p:cNvSpPr>
              <a:spLocks noChangeArrowheads="1"/>
            </p:cNvSpPr>
            <p:nvPr/>
          </p:nvSpPr>
          <p:spPr bwMode="auto">
            <a:xfrm>
              <a:off x="1188" y="1277"/>
              <a:ext cx="3987" cy="2032"/>
            </a:xfrm>
            <a:prstGeom prst="rect">
              <a:avLst/>
            </a:prstGeom>
            <a:noFill/>
            <a:ln w="9525">
              <a:noFill/>
              <a:miter lim="800000"/>
              <a:headEnd/>
              <a:tailEnd/>
            </a:ln>
          </p:spPr>
          <p:txBody>
            <a:bodyPr/>
            <a:lstStyle/>
            <a:p>
              <a:endParaRPr lang="en-US" dirty="0"/>
            </a:p>
          </p:txBody>
        </p:sp>
        <p:sp>
          <p:nvSpPr>
            <p:cNvPr id="375819" name="Freeform 11"/>
            <p:cNvSpPr>
              <a:spLocks/>
            </p:cNvSpPr>
            <p:nvPr/>
          </p:nvSpPr>
          <p:spPr bwMode="auto">
            <a:xfrm>
              <a:off x="1079" y="3309"/>
              <a:ext cx="4096" cy="76"/>
            </a:xfrm>
            <a:custGeom>
              <a:avLst/>
              <a:gdLst/>
              <a:ahLst/>
              <a:cxnLst>
                <a:cxn ang="0">
                  <a:pos x="4096" y="0"/>
                </a:cxn>
                <a:cxn ang="0">
                  <a:pos x="3987" y="76"/>
                </a:cxn>
                <a:cxn ang="0">
                  <a:pos x="0" y="76"/>
                </a:cxn>
                <a:cxn ang="0">
                  <a:pos x="109" y="0"/>
                </a:cxn>
                <a:cxn ang="0">
                  <a:pos x="4096" y="0"/>
                </a:cxn>
              </a:cxnLst>
              <a:rect l="0" t="0" r="r" b="b"/>
              <a:pathLst>
                <a:path w="4096" h="76">
                  <a:moveTo>
                    <a:pt x="4096" y="0"/>
                  </a:moveTo>
                  <a:lnTo>
                    <a:pt x="3987" y="76"/>
                  </a:lnTo>
                  <a:lnTo>
                    <a:pt x="0" y="76"/>
                  </a:lnTo>
                  <a:lnTo>
                    <a:pt x="109" y="0"/>
                  </a:lnTo>
                  <a:lnTo>
                    <a:pt x="4096" y="0"/>
                  </a:lnTo>
                  <a:close/>
                </a:path>
              </a:pathLst>
            </a:custGeom>
            <a:noFill/>
            <a:ln w="9525">
              <a:solidFill>
                <a:srgbClr val="000000"/>
              </a:solidFill>
              <a:prstDash val="solid"/>
              <a:round/>
              <a:headEnd/>
              <a:tailEnd/>
            </a:ln>
          </p:spPr>
          <p:txBody>
            <a:bodyPr/>
            <a:lstStyle/>
            <a:p>
              <a:endParaRPr lang="en-US" dirty="0"/>
            </a:p>
          </p:txBody>
        </p:sp>
        <p:sp>
          <p:nvSpPr>
            <p:cNvPr id="375820" name="Freeform 12"/>
            <p:cNvSpPr>
              <a:spLocks/>
            </p:cNvSpPr>
            <p:nvPr/>
          </p:nvSpPr>
          <p:spPr bwMode="auto">
            <a:xfrm>
              <a:off x="1079" y="1277"/>
              <a:ext cx="109" cy="2108"/>
            </a:xfrm>
            <a:custGeom>
              <a:avLst/>
              <a:gdLst/>
              <a:ahLst/>
              <a:cxnLst>
                <a:cxn ang="0">
                  <a:pos x="0" y="2108"/>
                </a:cxn>
                <a:cxn ang="0">
                  <a:pos x="0" y="76"/>
                </a:cxn>
                <a:cxn ang="0">
                  <a:pos x="109" y="0"/>
                </a:cxn>
                <a:cxn ang="0">
                  <a:pos x="109" y="2032"/>
                </a:cxn>
                <a:cxn ang="0">
                  <a:pos x="0" y="2108"/>
                </a:cxn>
              </a:cxnLst>
              <a:rect l="0" t="0" r="r" b="b"/>
              <a:pathLst>
                <a:path w="109" h="2108">
                  <a:moveTo>
                    <a:pt x="0" y="2108"/>
                  </a:moveTo>
                  <a:lnTo>
                    <a:pt x="0" y="76"/>
                  </a:lnTo>
                  <a:lnTo>
                    <a:pt x="109" y="0"/>
                  </a:lnTo>
                  <a:lnTo>
                    <a:pt x="109" y="2032"/>
                  </a:lnTo>
                  <a:lnTo>
                    <a:pt x="0" y="2108"/>
                  </a:lnTo>
                  <a:close/>
                </a:path>
              </a:pathLst>
            </a:custGeom>
            <a:noFill/>
            <a:ln w="9525">
              <a:noFill/>
              <a:round/>
              <a:headEnd/>
              <a:tailEnd/>
            </a:ln>
          </p:spPr>
          <p:txBody>
            <a:bodyPr/>
            <a:lstStyle/>
            <a:p>
              <a:endParaRPr lang="en-US" dirty="0"/>
            </a:p>
          </p:txBody>
        </p:sp>
        <p:sp>
          <p:nvSpPr>
            <p:cNvPr id="375821" name="Rectangle 13"/>
            <p:cNvSpPr>
              <a:spLocks noChangeArrowheads="1"/>
            </p:cNvSpPr>
            <p:nvPr/>
          </p:nvSpPr>
          <p:spPr bwMode="auto">
            <a:xfrm>
              <a:off x="1188" y="1277"/>
              <a:ext cx="3987" cy="2032"/>
            </a:xfrm>
            <a:prstGeom prst="rect">
              <a:avLst/>
            </a:prstGeom>
            <a:noFill/>
            <a:ln w="9525">
              <a:noFill/>
              <a:miter lim="800000"/>
              <a:headEnd/>
              <a:tailEnd/>
            </a:ln>
          </p:spPr>
          <p:txBody>
            <a:bodyPr/>
            <a:lstStyle/>
            <a:p>
              <a:endParaRPr lang="en-US" dirty="0"/>
            </a:p>
          </p:txBody>
        </p:sp>
        <p:sp>
          <p:nvSpPr>
            <p:cNvPr id="375822" name="Freeform 14"/>
            <p:cNvSpPr>
              <a:spLocks/>
            </p:cNvSpPr>
            <p:nvPr/>
          </p:nvSpPr>
          <p:spPr bwMode="auto">
            <a:xfrm>
              <a:off x="1637" y="1739"/>
              <a:ext cx="109" cy="1646"/>
            </a:xfrm>
            <a:custGeom>
              <a:avLst/>
              <a:gdLst/>
              <a:ahLst/>
              <a:cxnLst>
                <a:cxn ang="0">
                  <a:pos x="0" y="1646"/>
                </a:cxn>
                <a:cxn ang="0">
                  <a:pos x="0" y="76"/>
                </a:cxn>
                <a:cxn ang="0">
                  <a:pos x="109" y="0"/>
                </a:cxn>
                <a:cxn ang="0">
                  <a:pos x="109" y="1570"/>
                </a:cxn>
                <a:cxn ang="0">
                  <a:pos x="0" y="1646"/>
                </a:cxn>
              </a:cxnLst>
              <a:rect l="0" t="0" r="r" b="b"/>
              <a:pathLst>
                <a:path w="109" h="1646">
                  <a:moveTo>
                    <a:pt x="0" y="1646"/>
                  </a:moveTo>
                  <a:lnTo>
                    <a:pt x="0" y="76"/>
                  </a:lnTo>
                  <a:lnTo>
                    <a:pt x="109" y="0"/>
                  </a:lnTo>
                  <a:lnTo>
                    <a:pt x="109" y="1570"/>
                  </a:lnTo>
                  <a:lnTo>
                    <a:pt x="0" y="1646"/>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5823" name="Rectangle 15"/>
            <p:cNvSpPr>
              <a:spLocks noChangeArrowheads="1"/>
            </p:cNvSpPr>
            <p:nvPr/>
          </p:nvSpPr>
          <p:spPr bwMode="auto">
            <a:xfrm>
              <a:off x="1315" y="1815"/>
              <a:ext cx="322" cy="1570"/>
            </a:xfrm>
            <a:prstGeom prst="rect">
              <a:avLst/>
            </a:prstGeom>
            <a:solidFill>
              <a:srgbClr val="FF0000"/>
            </a:solidFill>
            <a:ln w="9525">
              <a:solidFill>
                <a:srgbClr val="000000"/>
              </a:solidFill>
              <a:miter lim="800000"/>
              <a:headEnd/>
              <a:tailEnd/>
            </a:ln>
          </p:spPr>
          <p:txBody>
            <a:bodyPr/>
            <a:lstStyle/>
            <a:p>
              <a:endParaRPr lang="en-US" dirty="0"/>
            </a:p>
          </p:txBody>
        </p:sp>
        <p:sp>
          <p:nvSpPr>
            <p:cNvPr id="375824" name="Freeform 16"/>
            <p:cNvSpPr>
              <a:spLocks/>
            </p:cNvSpPr>
            <p:nvPr/>
          </p:nvSpPr>
          <p:spPr bwMode="auto">
            <a:xfrm>
              <a:off x="1315" y="1739"/>
              <a:ext cx="431" cy="76"/>
            </a:xfrm>
            <a:custGeom>
              <a:avLst/>
              <a:gdLst/>
              <a:ahLst/>
              <a:cxnLst>
                <a:cxn ang="0">
                  <a:pos x="322" y="76"/>
                </a:cxn>
                <a:cxn ang="0">
                  <a:pos x="431" y="0"/>
                </a:cxn>
                <a:cxn ang="0">
                  <a:pos x="109" y="0"/>
                </a:cxn>
                <a:cxn ang="0">
                  <a:pos x="0" y="76"/>
                </a:cxn>
                <a:cxn ang="0">
                  <a:pos x="322" y="76"/>
                </a:cxn>
              </a:cxnLst>
              <a:rect l="0" t="0" r="r" b="b"/>
              <a:pathLst>
                <a:path w="431" h="76">
                  <a:moveTo>
                    <a:pt x="322" y="76"/>
                  </a:moveTo>
                  <a:lnTo>
                    <a:pt x="431" y="0"/>
                  </a:lnTo>
                  <a:lnTo>
                    <a:pt x="109" y="0"/>
                  </a:lnTo>
                  <a:lnTo>
                    <a:pt x="0" y="76"/>
                  </a:lnTo>
                  <a:lnTo>
                    <a:pt x="322"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5825" name="Rectangle 17"/>
            <p:cNvSpPr>
              <a:spLocks noChangeArrowheads="1"/>
            </p:cNvSpPr>
            <p:nvPr/>
          </p:nvSpPr>
          <p:spPr bwMode="auto">
            <a:xfrm>
              <a:off x="1372" y="1565"/>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38,579</a:t>
              </a:r>
              <a:endParaRPr lang="en-US" dirty="0"/>
            </a:p>
          </p:txBody>
        </p:sp>
        <p:sp>
          <p:nvSpPr>
            <p:cNvPr id="375826" name="Freeform 18"/>
            <p:cNvSpPr>
              <a:spLocks/>
            </p:cNvSpPr>
            <p:nvPr/>
          </p:nvSpPr>
          <p:spPr bwMode="auto">
            <a:xfrm>
              <a:off x="2436" y="1712"/>
              <a:ext cx="104" cy="1673"/>
            </a:xfrm>
            <a:custGeom>
              <a:avLst/>
              <a:gdLst/>
              <a:ahLst/>
              <a:cxnLst>
                <a:cxn ang="0">
                  <a:pos x="0" y="1673"/>
                </a:cxn>
                <a:cxn ang="0">
                  <a:pos x="0" y="76"/>
                </a:cxn>
                <a:cxn ang="0">
                  <a:pos x="104" y="0"/>
                </a:cxn>
                <a:cxn ang="0">
                  <a:pos x="104" y="1597"/>
                </a:cxn>
                <a:cxn ang="0">
                  <a:pos x="0" y="1673"/>
                </a:cxn>
              </a:cxnLst>
              <a:rect l="0" t="0" r="r" b="b"/>
              <a:pathLst>
                <a:path w="104" h="1673">
                  <a:moveTo>
                    <a:pt x="0" y="1673"/>
                  </a:moveTo>
                  <a:lnTo>
                    <a:pt x="0" y="76"/>
                  </a:lnTo>
                  <a:lnTo>
                    <a:pt x="104" y="0"/>
                  </a:lnTo>
                  <a:lnTo>
                    <a:pt x="104" y="1597"/>
                  </a:lnTo>
                  <a:lnTo>
                    <a:pt x="0" y="1673"/>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5827" name="Rectangle 19"/>
            <p:cNvSpPr>
              <a:spLocks noChangeArrowheads="1"/>
            </p:cNvSpPr>
            <p:nvPr/>
          </p:nvSpPr>
          <p:spPr bwMode="auto">
            <a:xfrm>
              <a:off x="2114" y="1788"/>
              <a:ext cx="322" cy="1597"/>
            </a:xfrm>
            <a:prstGeom prst="rect">
              <a:avLst/>
            </a:prstGeom>
            <a:solidFill>
              <a:srgbClr val="FF0000"/>
            </a:solidFill>
            <a:ln w="9525">
              <a:solidFill>
                <a:srgbClr val="000000"/>
              </a:solidFill>
              <a:miter lim="800000"/>
              <a:headEnd/>
              <a:tailEnd/>
            </a:ln>
          </p:spPr>
          <p:txBody>
            <a:bodyPr/>
            <a:lstStyle/>
            <a:p>
              <a:endParaRPr lang="en-US" dirty="0"/>
            </a:p>
          </p:txBody>
        </p:sp>
        <p:sp>
          <p:nvSpPr>
            <p:cNvPr id="375828" name="Freeform 20"/>
            <p:cNvSpPr>
              <a:spLocks/>
            </p:cNvSpPr>
            <p:nvPr/>
          </p:nvSpPr>
          <p:spPr bwMode="auto">
            <a:xfrm>
              <a:off x="2114" y="1712"/>
              <a:ext cx="426" cy="76"/>
            </a:xfrm>
            <a:custGeom>
              <a:avLst/>
              <a:gdLst/>
              <a:ahLst/>
              <a:cxnLst>
                <a:cxn ang="0">
                  <a:pos x="322" y="76"/>
                </a:cxn>
                <a:cxn ang="0">
                  <a:pos x="426" y="0"/>
                </a:cxn>
                <a:cxn ang="0">
                  <a:pos x="110" y="0"/>
                </a:cxn>
                <a:cxn ang="0">
                  <a:pos x="0" y="76"/>
                </a:cxn>
                <a:cxn ang="0">
                  <a:pos x="322" y="76"/>
                </a:cxn>
              </a:cxnLst>
              <a:rect l="0" t="0" r="r" b="b"/>
              <a:pathLst>
                <a:path w="426" h="76">
                  <a:moveTo>
                    <a:pt x="322" y="76"/>
                  </a:moveTo>
                  <a:lnTo>
                    <a:pt x="426" y="0"/>
                  </a:lnTo>
                  <a:lnTo>
                    <a:pt x="110" y="0"/>
                  </a:lnTo>
                  <a:lnTo>
                    <a:pt x="0" y="76"/>
                  </a:lnTo>
                  <a:lnTo>
                    <a:pt x="322"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5829" name="Rectangle 21"/>
            <p:cNvSpPr>
              <a:spLocks noChangeArrowheads="1"/>
            </p:cNvSpPr>
            <p:nvPr/>
          </p:nvSpPr>
          <p:spPr bwMode="auto">
            <a:xfrm>
              <a:off x="2132" y="1532"/>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39,324</a:t>
              </a:r>
              <a:endParaRPr lang="en-US" dirty="0"/>
            </a:p>
          </p:txBody>
        </p:sp>
        <p:sp>
          <p:nvSpPr>
            <p:cNvPr id="375830" name="Freeform 22"/>
            <p:cNvSpPr>
              <a:spLocks/>
            </p:cNvSpPr>
            <p:nvPr/>
          </p:nvSpPr>
          <p:spPr bwMode="auto">
            <a:xfrm>
              <a:off x="3230" y="1744"/>
              <a:ext cx="110" cy="1641"/>
            </a:xfrm>
            <a:custGeom>
              <a:avLst/>
              <a:gdLst/>
              <a:ahLst/>
              <a:cxnLst>
                <a:cxn ang="0">
                  <a:pos x="0" y="1641"/>
                </a:cxn>
                <a:cxn ang="0">
                  <a:pos x="0" y="76"/>
                </a:cxn>
                <a:cxn ang="0">
                  <a:pos x="110" y="0"/>
                </a:cxn>
                <a:cxn ang="0">
                  <a:pos x="110" y="1565"/>
                </a:cxn>
                <a:cxn ang="0">
                  <a:pos x="0" y="1641"/>
                </a:cxn>
              </a:cxnLst>
              <a:rect l="0" t="0" r="r" b="b"/>
              <a:pathLst>
                <a:path w="110" h="1641">
                  <a:moveTo>
                    <a:pt x="0" y="1641"/>
                  </a:moveTo>
                  <a:lnTo>
                    <a:pt x="0" y="76"/>
                  </a:lnTo>
                  <a:lnTo>
                    <a:pt x="110" y="0"/>
                  </a:lnTo>
                  <a:lnTo>
                    <a:pt x="110" y="1565"/>
                  </a:lnTo>
                  <a:lnTo>
                    <a:pt x="0" y="1641"/>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5831" name="Rectangle 23"/>
            <p:cNvSpPr>
              <a:spLocks noChangeArrowheads="1"/>
            </p:cNvSpPr>
            <p:nvPr/>
          </p:nvSpPr>
          <p:spPr bwMode="auto">
            <a:xfrm>
              <a:off x="2914" y="1820"/>
              <a:ext cx="316" cy="1565"/>
            </a:xfrm>
            <a:prstGeom prst="rect">
              <a:avLst/>
            </a:prstGeom>
            <a:solidFill>
              <a:srgbClr val="FF0000"/>
            </a:solidFill>
            <a:ln w="9525">
              <a:solidFill>
                <a:srgbClr val="000000"/>
              </a:solidFill>
              <a:miter lim="800000"/>
              <a:headEnd/>
              <a:tailEnd/>
            </a:ln>
          </p:spPr>
          <p:txBody>
            <a:bodyPr/>
            <a:lstStyle/>
            <a:p>
              <a:endParaRPr lang="en-US" dirty="0"/>
            </a:p>
          </p:txBody>
        </p:sp>
        <p:sp>
          <p:nvSpPr>
            <p:cNvPr id="375832" name="Freeform 24"/>
            <p:cNvSpPr>
              <a:spLocks/>
            </p:cNvSpPr>
            <p:nvPr/>
          </p:nvSpPr>
          <p:spPr bwMode="auto">
            <a:xfrm>
              <a:off x="2914" y="1744"/>
              <a:ext cx="426" cy="76"/>
            </a:xfrm>
            <a:custGeom>
              <a:avLst/>
              <a:gdLst/>
              <a:ahLst/>
              <a:cxnLst>
                <a:cxn ang="0">
                  <a:pos x="316" y="76"/>
                </a:cxn>
                <a:cxn ang="0">
                  <a:pos x="426" y="0"/>
                </a:cxn>
                <a:cxn ang="0">
                  <a:pos x="109" y="0"/>
                </a:cxn>
                <a:cxn ang="0">
                  <a:pos x="0" y="76"/>
                </a:cxn>
                <a:cxn ang="0">
                  <a:pos x="316" y="76"/>
                </a:cxn>
              </a:cxnLst>
              <a:rect l="0" t="0" r="r" b="b"/>
              <a:pathLst>
                <a:path w="426" h="76">
                  <a:moveTo>
                    <a:pt x="316" y="76"/>
                  </a:moveTo>
                  <a:lnTo>
                    <a:pt x="426" y="0"/>
                  </a:lnTo>
                  <a:lnTo>
                    <a:pt x="109" y="0"/>
                  </a:lnTo>
                  <a:lnTo>
                    <a:pt x="0" y="76"/>
                  </a:lnTo>
                  <a:lnTo>
                    <a:pt x="316"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5833" name="Rectangle 25"/>
            <p:cNvSpPr>
              <a:spLocks noChangeArrowheads="1"/>
            </p:cNvSpPr>
            <p:nvPr/>
          </p:nvSpPr>
          <p:spPr bwMode="auto">
            <a:xfrm>
              <a:off x="2954" y="1560"/>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38,450</a:t>
              </a:r>
              <a:endParaRPr lang="en-US" dirty="0"/>
            </a:p>
          </p:txBody>
        </p:sp>
        <p:sp>
          <p:nvSpPr>
            <p:cNvPr id="375834" name="Freeform 26"/>
            <p:cNvSpPr>
              <a:spLocks/>
            </p:cNvSpPr>
            <p:nvPr/>
          </p:nvSpPr>
          <p:spPr bwMode="auto">
            <a:xfrm>
              <a:off x="4030" y="1723"/>
              <a:ext cx="110" cy="1662"/>
            </a:xfrm>
            <a:custGeom>
              <a:avLst/>
              <a:gdLst/>
              <a:ahLst/>
              <a:cxnLst>
                <a:cxn ang="0">
                  <a:pos x="0" y="1662"/>
                </a:cxn>
                <a:cxn ang="0">
                  <a:pos x="0" y="76"/>
                </a:cxn>
                <a:cxn ang="0">
                  <a:pos x="110" y="0"/>
                </a:cxn>
                <a:cxn ang="0">
                  <a:pos x="110" y="1586"/>
                </a:cxn>
                <a:cxn ang="0">
                  <a:pos x="0" y="1662"/>
                </a:cxn>
              </a:cxnLst>
              <a:rect l="0" t="0" r="r" b="b"/>
              <a:pathLst>
                <a:path w="110" h="1662">
                  <a:moveTo>
                    <a:pt x="0" y="1662"/>
                  </a:moveTo>
                  <a:lnTo>
                    <a:pt x="0" y="76"/>
                  </a:lnTo>
                  <a:lnTo>
                    <a:pt x="110" y="0"/>
                  </a:lnTo>
                  <a:lnTo>
                    <a:pt x="110" y="1586"/>
                  </a:lnTo>
                  <a:lnTo>
                    <a:pt x="0" y="1662"/>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5835" name="Rectangle 27"/>
            <p:cNvSpPr>
              <a:spLocks noChangeArrowheads="1"/>
            </p:cNvSpPr>
            <p:nvPr/>
          </p:nvSpPr>
          <p:spPr bwMode="auto">
            <a:xfrm>
              <a:off x="3714" y="1799"/>
              <a:ext cx="316" cy="1586"/>
            </a:xfrm>
            <a:prstGeom prst="rect">
              <a:avLst/>
            </a:prstGeom>
            <a:solidFill>
              <a:srgbClr val="FF0000"/>
            </a:solidFill>
            <a:ln w="9525">
              <a:solidFill>
                <a:srgbClr val="000000"/>
              </a:solidFill>
              <a:miter lim="800000"/>
              <a:headEnd/>
              <a:tailEnd/>
            </a:ln>
          </p:spPr>
          <p:txBody>
            <a:bodyPr/>
            <a:lstStyle/>
            <a:p>
              <a:endParaRPr lang="en-US" dirty="0"/>
            </a:p>
          </p:txBody>
        </p:sp>
        <p:sp>
          <p:nvSpPr>
            <p:cNvPr id="375836" name="Freeform 28"/>
            <p:cNvSpPr>
              <a:spLocks/>
            </p:cNvSpPr>
            <p:nvPr/>
          </p:nvSpPr>
          <p:spPr bwMode="auto">
            <a:xfrm>
              <a:off x="3714" y="1723"/>
              <a:ext cx="426" cy="76"/>
            </a:xfrm>
            <a:custGeom>
              <a:avLst/>
              <a:gdLst/>
              <a:ahLst/>
              <a:cxnLst>
                <a:cxn ang="0">
                  <a:pos x="316" y="76"/>
                </a:cxn>
                <a:cxn ang="0">
                  <a:pos x="426" y="0"/>
                </a:cxn>
                <a:cxn ang="0">
                  <a:pos x="103" y="0"/>
                </a:cxn>
                <a:cxn ang="0">
                  <a:pos x="0" y="76"/>
                </a:cxn>
                <a:cxn ang="0">
                  <a:pos x="316" y="76"/>
                </a:cxn>
              </a:cxnLst>
              <a:rect l="0" t="0" r="r" b="b"/>
              <a:pathLst>
                <a:path w="426" h="76">
                  <a:moveTo>
                    <a:pt x="316" y="76"/>
                  </a:moveTo>
                  <a:lnTo>
                    <a:pt x="426" y="0"/>
                  </a:lnTo>
                  <a:lnTo>
                    <a:pt x="103" y="0"/>
                  </a:lnTo>
                  <a:lnTo>
                    <a:pt x="0" y="76"/>
                  </a:lnTo>
                  <a:lnTo>
                    <a:pt x="316"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5837" name="Rectangle 29"/>
            <p:cNvSpPr>
              <a:spLocks noChangeArrowheads="1"/>
            </p:cNvSpPr>
            <p:nvPr/>
          </p:nvSpPr>
          <p:spPr bwMode="auto">
            <a:xfrm>
              <a:off x="3760" y="1532"/>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39,004</a:t>
              </a:r>
              <a:endParaRPr lang="en-US" dirty="0"/>
            </a:p>
          </p:txBody>
        </p:sp>
        <p:sp>
          <p:nvSpPr>
            <p:cNvPr id="375838" name="Freeform 30"/>
            <p:cNvSpPr>
              <a:spLocks/>
            </p:cNvSpPr>
            <p:nvPr/>
          </p:nvSpPr>
          <p:spPr bwMode="auto">
            <a:xfrm>
              <a:off x="4830" y="1848"/>
              <a:ext cx="109" cy="1537"/>
            </a:xfrm>
            <a:custGeom>
              <a:avLst/>
              <a:gdLst/>
              <a:ahLst/>
              <a:cxnLst>
                <a:cxn ang="0">
                  <a:pos x="0" y="1537"/>
                </a:cxn>
                <a:cxn ang="0">
                  <a:pos x="0" y="76"/>
                </a:cxn>
                <a:cxn ang="0">
                  <a:pos x="109" y="0"/>
                </a:cxn>
                <a:cxn ang="0">
                  <a:pos x="109" y="1461"/>
                </a:cxn>
                <a:cxn ang="0">
                  <a:pos x="0" y="1537"/>
                </a:cxn>
              </a:cxnLst>
              <a:rect l="0" t="0" r="r" b="b"/>
              <a:pathLst>
                <a:path w="109" h="1537">
                  <a:moveTo>
                    <a:pt x="0" y="1537"/>
                  </a:moveTo>
                  <a:lnTo>
                    <a:pt x="0" y="76"/>
                  </a:lnTo>
                  <a:lnTo>
                    <a:pt x="109" y="0"/>
                  </a:lnTo>
                  <a:lnTo>
                    <a:pt x="109" y="1461"/>
                  </a:lnTo>
                  <a:lnTo>
                    <a:pt x="0" y="1537"/>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5839" name="Rectangle 31"/>
            <p:cNvSpPr>
              <a:spLocks noChangeArrowheads="1"/>
            </p:cNvSpPr>
            <p:nvPr/>
          </p:nvSpPr>
          <p:spPr bwMode="auto">
            <a:xfrm>
              <a:off x="4508" y="1924"/>
              <a:ext cx="322" cy="1461"/>
            </a:xfrm>
            <a:prstGeom prst="rect">
              <a:avLst/>
            </a:prstGeom>
            <a:solidFill>
              <a:srgbClr val="FF0000"/>
            </a:solidFill>
            <a:ln w="9525">
              <a:solidFill>
                <a:srgbClr val="000000"/>
              </a:solidFill>
              <a:miter lim="800000"/>
              <a:headEnd/>
              <a:tailEnd/>
            </a:ln>
          </p:spPr>
          <p:txBody>
            <a:bodyPr/>
            <a:lstStyle/>
            <a:p>
              <a:endParaRPr lang="en-US" dirty="0"/>
            </a:p>
          </p:txBody>
        </p:sp>
        <p:sp>
          <p:nvSpPr>
            <p:cNvPr id="375840" name="Freeform 32"/>
            <p:cNvSpPr>
              <a:spLocks/>
            </p:cNvSpPr>
            <p:nvPr/>
          </p:nvSpPr>
          <p:spPr bwMode="auto">
            <a:xfrm>
              <a:off x="4508" y="1848"/>
              <a:ext cx="431" cy="76"/>
            </a:xfrm>
            <a:custGeom>
              <a:avLst/>
              <a:gdLst/>
              <a:ahLst/>
              <a:cxnLst>
                <a:cxn ang="0">
                  <a:pos x="322" y="76"/>
                </a:cxn>
                <a:cxn ang="0">
                  <a:pos x="431" y="0"/>
                </a:cxn>
                <a:cxn ang="0">
                  <a:pos x="109" y="0"/>
                </a:cxn>
                <a:cxn ang="0">
                  <a:pos x="0" y="76"/>
                </a:cxn>
                <a:cxn ang="0">
                  <a:pos x="322" y="76"/>
                </a:cxn>
              </a:cxnLst>
              <a:rect l="0" t="0" r="r" b="b"/>
              <a:pathLst>
                <a:path w="431" h="76">
                  <a:moveTo>
                    <a:pt x="322" y="76"/>
                  </a:moveTo>
                  <a:lnTo>
                    <a:pt x="431" y="0"/>
                  </a:lnTo>
                  <a:lnTo>
                    <a:pt x="109" y="0"/>
                  </a:lnTo>
                  <a:lnTo>
                    <a:pt x="0" y="76"/>
                  </a:lnTo>
                  <a:lnTo>
                    <a:pt x="322"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5841" name="Rectangle 33"/>
            <p:cNvSpPr>
              <a:spLocks noChangeArrowheads="1"/>
            </p:cNvSpPr>
            <p:nvPr/>
          </p:nvSpPr>
          <p:spPr bwMode="auto">
            <a:xfrm>
              <a:off x="4560" y="1657"/>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35,973</a:t>
              </a:r>
              <a:endParaRPr lang="en-US" dirty="0"/>
            </a:p>
          </p:txBody>
        </p:sp>
        <p:sp>
          <p:nvSpPr>
            <p:cNvPr id="375842" name="Line 34"/>
            <p:cNvSpPr>
              <a:spLocks noChangeShapeType="1"/>
            </p:cNvSpPr>
            <p:nvPr/>
          </p:nvSpPr>
          <p:spPr bwMode="auto">
            <a:xfrm flipV="1">
              <a:off x="1079" y="1353"/>
              <a:ext cx="0" cy="2032"/>
            </a:xfrm>
            <a:prstGeom prst="line">
              <a:avLst/>
            </a:prstGeom>
            <a:noFill/>
            <a:ln w="9525">
              <a:solidFill>
                <a:srgbClr val="000000"/>
              </a:solidFill>
              <a:round/>
              <a:headEnd/>
              <a:tailEnd/>
            </a:ln>
          </p:spPr>
          <p:txBody>
            <a:bodyPr/>
            <a:lstStyle/>
            <a:p>
              <a:endParaRPr lang="en-US" dirty="0"/>
            </a:p>
          </p:txBody>
        </p:sp>
        <p:sp>
          <p:nvSpPr>
            <p:cNvPr id="375843" name="Line 35"/>
            <p:cNvSpPr>
              <a:spLocks noChangeShapeType="1"/>
            </p:cNvSpPr>
            <p:nvPr/>
          </p:nvSpPr>
          <p:spPr bwMode="auto">
            <a:xfrm flipH="1">
              <a:off x="1044" y="3385"/>
              <a:ext cx="35" cy="0"/>
            </a:xfrm>
            <a:prstGeom prst="line">
              <a:avLst/>
            </a:prstGeom>
            <a:noFill/>
            <a:ln w="9525">
              <a:solidFill>
                <a:srgbClr val="000000"/>
              </a:solidFill>
              <a:round/>
              <a:headEnd/>
              <a:tailEnd/>
            </a:ln>
          </p:spPr>
          <p:txBody>
            <a:bodyPr/>
            <a:lstStyle/>
            <a:p>
              <a:endParaRPr lang="en-US" dirty="0"/>
            </a:p>
          </p:txBody>
        </p:sp>
        <p:sp>
          <p:nvSpPr>
            <p:cNvPr id="375844" name="Line 36"/>
            <p:cNvSpPr>
              <a:spLocks noChangeShapeType="1"/>
            </p:cNvSpPr>
            <p:nvPr/>
          </p:nvSpPr>
          <p:spPr bwMode="auto">
            <a:xfrm flipH="1">
              <a:off x="1044" y="2983"/>
              <a:ext cx="35" cy="0"/>
            </a:xfrm>
            <a:prstGeom prst="line">
              <a:avLst/>
            </a:prstGeom>
            <a:noFill/>
            <a:ln w="9525">
              <a:solidFill>
                <a:srgbClr val="000000"/>
              </a:solidFill>
              <a:round/>
              <a:headEnd/>
              <a:tailEnd/>
            </a:ln>
          </p:spPr>
          <p:txBody>
            <a:bodyPr/>
            <a:lstStyle/>
            <a:p>
              <a:endParaRPr lang="en-US" dirty="0"/>
            </a:p>
          </p:txBody>
        </p:sp>
        <p:sp>
          <p:nvSpPr>
            <p:cNvPr id="375845" name="Line 37"/>
            <p:cNvSpPr>
              <a:spLocks noChangeShapeType="1"/>
            </p:cNvSpPr>
            <p:nvPr/>
          </p:nvSpPr>
          <p:spPr bwMode="auto">
            <a:xfrm flipH="1">
              <a:off x="1044" y="2576"/>
              <a:ext cx="35" cy="0"/>
            </a:xfrm>
            <a:prstGeom prst="line">
              <a:avLst/>
            </a:prstGeom>
            <a:noFill/>
            <a:ln w="9525">
              <a:solidFill>
                <a:srgbClr val="000000"/>
              </a:solidFill>
              <a:round/>
              <a:headEnd/>
              <a:tailEnd/>
            </a:ln>
          </p:spPr>
          <p:txBody>
            <a:bodyPr/>
            <a:lstStyle/>
            <a:p>
              <a:endParaRPr lang="en-US" dirty="0"/>
            </a:p>
          </p:txBody>
        </p:sp>
        <p:sp>
          <p:nvSpPr>
            <p:cNvPr id="375846" name="Line 38"/>
            <p:cNvSpPr>
              <a:spLocks noChangeShapeType="1"/>
            </p:cNvSpPr>
            <p:nvPr/>
          </p:nvSpPr>
          <p:spPr bwMode="auto">
            <a:xfrm flipH="1">
              <a:off x="1044" y="2168"/>
              <a:ext cx="35" cy="0"/>
            </a:xfrm>
            <a:prstGeom prst="line">
              <a:avLst/>
            </a:prstGeom>
            <a:noFill/>
            <a:ln w="9525">
              <a:solidFill>
                <a:srgbClr val="000000"/>
              </a:solidFill>
              <a:round/>
              <a:headEnd/>
              <a:tailEnd/>
            </a:ln>
          </p:spPr>
          <p:txBody>
            <a:bodyPr/>
            <a:lstStyle/>
            <a:p>
              <a:endParaRPr lang="en-US" dirty="0"/>
            </a:p>
          </p:txBody>
        </p:sp>
        <p:sp>
          <p:nvSpPr>
            <p:cNvPr id="375847" name="Line 39"/>
            <p:cNvSpPr>
              <a:spLocks noChangeShapeType="1"/>
            </p:cNvSpPr>
            <p:nvPr/>
          </p:nvSpPr>
          <p:spPr bwMode="auto">
            <a:xfrm flipH="1">
              <a:off x="1044" y="1761"/>
              <a:ext cx="35" cy="0"/>
            </a:xfrm>
            <a:prstGeom prst="line">
              <a:avLst/>
            </a:prstGeom>
            <a:noFill/>
            <a:ln w="9525">
              <a:solidFill>
                <a:srgbClr val="000000"/>
              </a:solidFill>
              <a:round/>
              <a:headEnd/>
              <a:tailEnd/>
            </a:ln>
          </p:spPr>
          <p:txBody>
            <a:bodyPr/>
            <a:lstStyle/>
            <a:p>
              <a:endParaRPr lang="en-US" dirty="0"/>
            </a:p>
          </p:txBody>
        </p:sp>
        <p:sp>
          <p:nvSpPr>
            <p:cNvPr id="375848" name="Line 40"/>
            <p:cNvSpPr>
              <a:spLocks noChangeShapeType="1"/>
            </p:cNvSpPr>
            <p:nvPr/>
          </p:nvSpPr>
          <p:spPr bwMode="auto">
            <a:xfrm flipH="1">
              <a:off x="1044" y="1353"/>
              <a:ext cx="35" cy="0"/>
            </a:xfrm>
            <a:prstGeom prst="line">
              <a:avLst/>
            </a:prstGeom>
            <a:noFill/>
            <a:ln w="9525">
              <a:solidFill>
                <a:srgbClr val="000000"/>
              </a:solidFill>
              <a:round/>
              <a:headEnd/>
              <a:tailEnd/>
            </a:ln>
          </p:spPr>
          <p:txBody>
            <a:bodyPr/>
            <a:lstStyle/>
            <a:p>
              <a:endParaRPr lang="en-US" dirty="0"/>
            </a:p>
          </p:txBody>
        </p:sp>
        <p:sp>
          <p:nvSpPr>
            <p:cNvPr id="375849" name="Rectangle 41"/>
            <p:cNvSpPr>
              <a:spLocks noChangeArrowheads="1"/>
            </p:cNvSpPr>
            <p:nvPr/>
          </p:nvSpPr>
          <p:spPr bwMode="auto">
            <a:xfrm>
              <a:off x="946" y="3309"/>
              <a:ext cx="150"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0</a:t>
              </a:r>
              <a:endParaRPr lang="en-US" dirty="0"/>
            </a:p>
          </p:txBody>
        </p:sp>
        <p:sp>
          <p:nvSpPr>
            <p:cNvPr id="375850" name="Rectangle 42"/>
            <p:cNvSpPr>
              <a:spLocks noChangeArrowheads="1"/>
            </p:cNvSpPr>
            <p:nvPr/>
          </p:nvSpPr>
          <p:spPr bwMode="auto">
            <a:xfrm>
              <a:off x="607" y="2907"/>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10,000</a:t>
              </a:r>
              <a:endParaRPr lang="en-US" dirty="0"/>
            </a:p>
          </p:txBody>
        </p:sp>
        <p:sp>
          <p:nvSpPr>
            <p:cNvPr id="375851" name="Rectangle 43"/>
            <p:cNvSpPr>
              <a:spLocks noChangeArrowheads="1"/>
            </p:cNvSpPr>
            <p:nvPr/>
          </p:nvSpPr>
          <p:spPr bwMode="auto">
            <a:xfrm>
              <a:off x="607" y="2500"/>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20,000</a:t>
              </a:r>
              <a:endParaRPr lang="en-US" dirty="0"/>
            </a:p>
          </p:txBody>
        </p:sp>
        <p:sp>
          <p:nvSpPr>
            <p:cNvPr id="375852" name="Rectangle 44"/>
            <p:cNvSpPr>
              <a:spLocks noChangeArrowheads="1"/>
            </p:cNvSpPr>
            <p:nvPr/>
          </p:nvSpPr>
          <p:spPr bwMode="auto">
            <a:xfrm>
              <a:off x="607" y="2092"/>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30,000</a:t>
              </a:r>
              <a:endParaRPr lang="en-US" dirty="0"/>
            </a:p>
          </p:txBody>
        </p:sp>
        <p:sp>
          <p:nvSpPr>
            <p:cNvPr id="375853" name="Rectangle 45"/>
            <p:cNvSpPr>
              <a:spLocks noChangeArrowheads="1"/>
            </p:cNvSpPr>
            <p:nvPr/>
          </p:nvSpPr>
          <p:spPr bwMode="auto">
            <a:xfrm>
              <a:off x="607" y="1685"/>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40,000</a:t>
              </a:r>
              <a:endParaRPr lang="en-US" dirty="0"/>
            </a:p>
          </p:txBody>
        </p:sp>
        <p:sp>
          <p:nvSpPr>
            <p:cNvPr id="375854" name="Rectangle 46"/>
            <p:cNvSpPr>
              <a:spLocks noChangeArrowheads="1"/>
            </p:cNvSpPr>
            <p:nvPr/>
          </p:nvSpPr>
          <p:spPr bwMode="auto">
            <a:xfrm>
              <a:off x="607" y="1277"/>
              <a:ext cx="506"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50,000</a:t>
              </a:r>
              <a:endParaRPr lang="en-US" dirty="0"/>
            </a:p>
          </p:txBody>
        </p:sp>
        <p:sp>
          <p:nvSpPr>
            <p:cNvPr id="375855" name="Line 47"/>
            <p:cNvSpPr>
              <a:spLocks noChangeShapeType="1"/>
            </p:cNvSpPr>
            <p:nvPr/>
          </p:nvSpPr>
          <p:spPr bwMode="auto">
            <a:xfrm>
              <a:off x="1079" y="3385"/>
              <a:ext cx="3987" cy="0"/>
            </a:xfrm>
            <a:prstGeom prst="line">
              <a:avLst/>
            </a:prstGeom>
            <a:noFill/>
            <a:ln w="9525">
              <a:solidFill>
                <a:srgbClr val="000000"/>
              </a:solidFill>
              <a:round/>
              <a:headEnd/>
              <a:tailEnd/>
            </a:ln>
          </p:spPr>
          <p:txBody>
            <a:bodyPr/>
            <a:lstStyle/>
            <a:p>
              <a:endParaRPr lang="en-US" dirty="0"/>
            </a:p>
          </p:txBody>
        </p:sp>
        <p:sp>
          <p:nvSpPr>
            <p:cNvPr id="375856" name="Line 48"/>
            <p:cNvSpPr>
              <a:spLocks noChangeShapeType="1"/>
            </p:cNvSpPr>
            <p:nvPr/>
          </p:nvSpPr>
          <p:spPr bwMode="auto">
            <a:xfrm>
              <a:off x="1079" y="3385"/>
              <a:ext cx="0" cy="33"/>
            </a:xfrm>
            <a:prstGeom prst="line">
              <a:avLst/>
            </a:prstGeom>
            <a:noFill/>
            <a:ln w="9525">
              <a:solidFill>
                <a:srgbClr val="000000"/>
              </a:solidFill>
              <a:round/>
              <a:headEnd/>
              <a:tailEnd/>
            </a:ln>
          </p:spPr>
          <p:txBody>
            <a:bodyPr/>
            <a:lstStyle/>
            <a:p>
              <a:endParaRPr lang="en-US" dirty="0"/>
            </a:p>
          </p:txBody>
        </p:sp>
        <p:sp>
          <p:nvSpPr>
            <p:cNvPr id="375857" name="Line 49"/>
            <p:cNvSpPr>
              <a:spLocks noChangeShapeType="1"/>
            </p:cNvSpPr>
            <p:nvPr/>
          </p:nvSpPr>
          <p:spPr bwMode="auto">
            <a:xfrm>
              <a:off x="1873" y="3385"/>
              <a:ext cx="0" cy="33"/>
            </a:xfrm>
            <a:prstGeom prst="line">
              <a:avLst/>
            </a:prstGeom>
            <a:noFill/>
            <a:ln w="9525">
              <a:solidFill>
                <a:srgbClr val="000000"/>
              </a:solidFill>
              <a:round/>
              <a:headEnd/>
              <a:tailEnd/>
            </a:ln>
          </p:spPr>
          <p:txBody>
            <a:bodyPr/>
            <a:lstStyle/>
            <a:p>
              <a:endParaRPr lang="en-US" dirty="0"/>
            </a:p>
          </p:txBody>
        </p:sp>
        <p:sp>
          <p:nvSpPr>
            <p:cNvPr id="375858" name="Line 50"/>
            <p:cNvSpPr>
              <a:spLocks noChangeShapeType="1"/>
            </p:cNvSpPr>
            <p:nvPr/>
          </p:nvSpPr>
          <p:spPr bwMode="auto">
            <a:xfrm>
              <a:off x="2672" y="3385"/>
              <a:ext cx="0" cy="33"/>
            </a:xfrm>
            <a:prstGeom prst="line">
              <a:avLst/>
            </a:prstGeom>
            <a:noFill/>
            <a:ln w="9525">
              <a:solidFill>
                <a:srgbClr val="000000"/>
              </a:solidFill>
              <a:round/>
              <a:headEnd/>
              <a:tailEnd/>
            </a:ln>
          </p:spPr>
          <p:txBody>
            <a:bodyPr/>
            <a:lstStyle/>
            <a:p>
              <a:endParaRPr lang="en-US" dirty="0"/>
            </a:p>
          </p:txBody>
        </p:sp>
        <p:sp>
          <p:nvSpPr>
            <p:cNvPr id="375859" name="Line 51"/>
            <p:cNvSpPr>
              <a:spLocks noChangeShapeType="1"/>
            </p:cNvSpPr>
            <p:nvPr/>
          </p:nvSpPr>
          <p:spPr bwMode="auto">
            <a:xfrm>
              <a:off x="3472" y="3385"/>
              <a:ext cx="0" cy="33"/>
            </a:xfrm>
            <a:prstGeom prst="line">
              <a:avLst/>
            </a:prstGeom>
            <a:noFill/>
            <a:ln w="9525">
              <a:solidFill>
                <a:srgbClr val="000000"/>
              </a:solidFill>
              <a:round/>
              <a:headEnd/>
              <a:tailEnd/>
            </a:ln>
          </p:spPr>
          <p:txBody>
            <a:bodyPr/>
            <a:lstStyle/>
            <a:p>
              <a:endParaRPr lang="en-US" dirty="0"/>
            </a:p>
          </p:txBody>
        </p:sp>
        <p:sp>
          <p:nvSpPr>
            <p:cNvPr id="375860" name="Line 52"/>
            <p:cNvSpPr>
              <a:spLocks noChangeShapeType="1"/>
            </p:cNvSpPr>
            <p:nvPr/>
          </p:nvSpPr>
          <p:spPr bwMode="auto">
            <a:xfrm>
              <a:off x="4272" y="3385"/>
              <a:ext cx="0" cy="33"/>
            </a:xfrm>
            <a:prstGeom prst="line">
              <a:avLst/>
            </a:prstGeom>
            <a:noFill/>
            <a:ln w="9525">
              <a:solidFill>
                <a:srgbClr val="000000"/>
              </a:solidFill>
              <a:round/>
              <a:headEnd/>
              <a:tailEnd/>
            </a:ln>
          </p:spPr>
          <p:txBody>
            <a:bodyPr/>
            <a:lstStyle/>
            <a:p>
              <a:endParaRPr lang="en-US" dirty="0"/>
            </a:p>
          </p:txBody>
        </p:sp>
        <p:sp>
          <p:nvSpPr>
            <p:cNvPr id="375861" name="Line 53"/>
            <p:cNvSpPr>
              <a:spLocks noChangeShapeType="1"/>
            </p:cNvSpPr>
            <p:nvPr/>
          </p:nvSpPr>
          <p:spPr bwMode="auto">
            <a:xfrm>
              <a:off x="5066" y="3385"/>
              <a:ext cx="0" cy="33"/>
            </a:xfrm>
            <a:prstGeom prst="line">
              <a:avLst/>
            </a:prstGeom>
            <a:noFill/>
            <a:ln w="9525">
              <a:solidFill>
                <a:srgbClr val="000000"/>
              </a:solidFill>
              <a:round/>
              <a:headEnd/>
              <a:tailEnd/>
            </a:ln>
          </p:spPr>
          <p:txBody>
            <a:bodyPr/>
            <a:lstStyle/>
            <a:p>
              <a:endParaRPr lang="en-US" dirty="0"/>
            </a:p>
          </p:txBody>
        </p:sp>
        <p:sp>
          <p:nvSpPr>
            <p:cNvPr id="375862" name="Rectangle 54"/>
            <p:cNvSpPr>
              <a:spLocks noChangeArrowheads="1"/>
            </p:cNvSpPr>
            <p:nvPr/>
          </p:nvSpPr>
          <p:spPr bwMode="auto">
            <a:xfrm>
              <a:off x="1315" y="3456"/>
              <a:ext cx="414"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FY06</a:t>
              </a:r>
              <a:endParaRPr lang="en-US" dirty="0"/>
            </a:p>
          </p:txBody>
        </p:sp>
        <p:sp>
          <p:nvSpPr>
            <p:cNvPr id="375863" name="Rectangle 55"/>
            <p:cNvSpPr>
              <a:spLocks noChangeArrowheads="1"/>
            </p:cNvSpPr>
            <p:nvPr/>
          </p:nvSpPr>
          <p:spPr bwMode="auto">
            <a:xfrm>
              <a:off x="2114" y="3456"/>
              <a:ext cx="414"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FY07</a:t>
              </a:r>
              <a:endParaRPr lang="en-US" dirty="0"/>
            </a:p>
          </p:txBody>
        </p:sp>
        <p:sp>
          <p:nvSpPr>
            <p:cNvPr id="375864" name="Rectangle 56"/>
            <p:cNvSpPr>
              <a:spLocks noChangeArrowheads="1"/>
            </p:cNvSpPr>
            <p:nvPr/>
          </p:nvSpPr>
          <p:spPr bwMode="auto">
            <a:xfrm>
              <a:off x="2914" y="3456"/>
              <a:ext cx="414"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FY08</a:t>
              </a:r>
              <a:endParaRPr lang="en-US" dirty="0"/>
            </a:p>
          </p:txBody>
        </p:sp>
        <p:sp>
          <p:nvSpPr>
            <p:cNvPr id="375865" name="Rectangle 57"/>
            <p:cNvSpPr>
              <a:spLocks noChangeArrowheads="1"/>
            </p:cNvSpPr>
            <p:nvPr/>
          </p:nvSpPr>
          <p:spPr bwMode="auto">
            <a:xfrm>
              <a:off x="3708" y="3456"/>
              <a:ext cx="414"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FY09</a:t>
              </a:r>
              <a:endParaRPr lang="en-US" dirty="0"/>
            </a:p>
          </p:txBody>
        </p:sp>
        <p:sp>
          <p:nvSpPr>
            <p:cNvPr id="375866" name="Rectangle 58"/>
            <p:cNvSpPr>
              <a:spLocks noChangeArrowheads="1"/>
            </p:cNvSpPr>
            <p:nvPr/>
          </p:nvSpPr>
          <p:spPr bwMode="auto">
            <a:xfrm>
              <a:off x="4508" y="3456"/>
              <a:ext cx="414" cy="190"/>
            </a:xfrm>
            <a:prstGeom prst="rect">
              <a:avLst/>
            </a:prstGeom>
            <a:noFill/>
            <a:ln w="9525">
              <a:noFill/>
              <a:miter lim="800000"/>
              <a:headEnd/>
              <a:tailEnd/>
            </a:ln>
          </p:spPr>
          <p:txBody>
            <a:bodyPr wrap="none" lIns="0" tIns="0" rIns="0" bIns="0">
              <a:spAutoFit/>
            </a:bodyPr>
            <a:lstStyle/>
            <a:p>
              <a:r>
                <a:rPr lang="en-US" sz="1600" b="1" dirty="0">
                  <a:solidFill>
                    <a:srgbClr val="000000"/>
                  </a:solidFill>
                </a:rPr>
                <a:t>FY10</a:t>
              </a:r>
              <a:endParaRPr lang="en-US" dirty="0"/>
            </a:p>
          </p:txBody>
        </p:sp>
      </p:grpSp>
    </p:spTree>
    <p:extLst>
      <p:ext uri="{BB962C8B-B14F-4D97-AF65-F5344CB8AC3E}">
        <p14:creationId xmlns="" xmlns:p14="http://schemas.microsoft.com/office/powerpoint/2010/main" val="13883406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2"/>
          </p:nvPr>
        </p:nvSpPr>
        <p:spPr/>
        <p:txBody>
          <a:bodyPr/>
          <a:lstStyle/>
          <a:p>
            <a:fld id="{366A663E-FDBA-43CD-90FA-68A28229AEDF}" type="slidenum">
              <a:rPr lang="en-US"/>
              <a:pPr/>
              <a:t>14</a:t>
            </a:fld>
            <a:endParaRPr lang="en-US" dirty="0"/>
          </a:p>
        </p:txBody>
      </p:sp>
      <p:sp>
        <p:nvSpPr>
          <p:cNvPr id="377858" name="Rectangle 2"/>
          <p:cNvSpPr>
            <a:spLocks noGrp="1" noChangeArrowheads="1"/>
          </p:cNvSpPr>
          <p:nvPr>
            <p:ph type="title" idx="4294967295"/>
          </p:nvPr>
        </p:nvSpPr>
        <p:spPr>
          <a:xfrm>
            <a:off x="0" y="274638"/>
            <a:ext cx="8229600" cy="1143000"/>
          </a:xfrm>
        </p:spPr>
        <p:txBody>
          <a:bodyPr/>
          <a:lstStyle/>
          <a:p>
            <a:r>
              <a:rPr lang="en-US" dirty="0"/>
              <a:t>FY 2006–FY 2010</a:t>
            </a:r>
            <a:br>
              <a:rPr lang="en-US" dirty="0"/>
            </a:br>
            <a:r>
              <a:rPr lang="en-US" sz="2800" i="1" dirty="0"/>
              <a:t>Total Violations Issued</a:t>
            </a:r>
          </a:p>
        </p:txBody>
      </p:sp>
      <p:sp>
        <p:nvSpPr>
          <p:cNvPr id="377860" name="Text Box 4"/>
          <p:cNvSpPr txBox="1">
            <a:spLocks noChangeArrowheads="1"/>
          </p:cNvSpPr>
          <p:nvPr/>
        </p:nvSpPr>
        <p:spPr bwMode="auto">
          <a:xfrm>
            <a:off x="5105400" y="5791200"/>
            <a:ext cx="3048000" cy="336550"/>
          </a:xfrm>
          <a:prstGeom prst="rect">
            <a:avLst/>
          </a:prstGeom>
          <a:noFill/>
          <a:ln w="9525" algn="ctr">
            <a:noFill/>
            <a:miter lim="800000"/>
            <a:headEnd/>
            <a:tailEnd/>
          </a:ln>
          <a:effectLst/>
        </p:spPr>
        <p:txBody>
          <a:bodyPr>
            <a:spAutoFit/>
          </a:bodyPr>
          <a:lstStyle/>
          <a:p>
            <a:pPr algn="r">
              <a:spcBef>
                <a:spcPct val="50000"/>
              </a:spcBef>
            </a:pPr>
            <a:r>
              <a:rPr lang="en-US" sz="1600" i="1" dirty="0">
                <a:solidFill>
                  <a:schemeClr val="tx1"/>
                </a:solidFill>
              </a:rPr>
              <a:t>*as of September 3, 2010</a:t>
            </a:r>
          </a:p>
        </p:txBody>
      </p:sp>
      <p:sp>
        <p:nvSpPr>
          <p:cNvPr id="377861" name="Text Box 5"/>
          <p:cNvSpPr txBox="1">
            <a:spLocks noChangeArrowheads="1"/>
          </p:cNvSpPr>
          <p:nvPr/>
        </p:nvSpPr>
        <p:spPr bwMode="auto">
          <a:xfrm>
            <a:off x="7086600" y="5486400"/>
            <a:ext cx="228600" cy="396875"/>
          </a:xfrm>
          <a:prstGeom prst="rect">
            <a:avLst/>
          </a:prstGeom>
          <a:noFill/>
          <a:ln w="9525" algn="ctr">
            <a:noFill/>
            <a:miter lim="800000"/>
            <a:headEnd/>
            <a:tailEnd/>
          </a:ln>
          <a:effectLst/>
        </p:spPr>
        <p:txBody>
          <a:bodyPr>
            <a:spAutoFit/>
          </a:bodyPr>
          <a:lstStyle/>
          <a:p>
            <a:pPr>
              <a:spcBef>
                <a:spcPct val="50000"/>
              </a:spcBef>
            </a:pPr>
            <a:r>
              <a:rPr lang="en-US" sz="2000" b="1" dirty="0">
                <a:solidFill>
                  <a:schemeClr val="tx1"/>
                </a:solidFill>
              </a:rPr>
              <a:t>*</a:t>
            </a:r>
          </a:p>
        </p:txBody>
      </p:sp>
      <p:grpSp>
        <p:nvGrpSpPr>
          <p:cNvPr id="2" name="Group 57"/>
          <p:cNvGrpSpPr>
            <a:grpSpLocks/>
          </p:cNvGrpSpPr>
          <p:nvPr/>
        </p:nvGrpSpPr>
        <p:grpSpPr bwMode="auto">
          <a:xfrm>
            <a:off x="685800" y="1752600"/>
            <a:ext cx="7986713" cy="4267200"/>
            <a:chOff x="432" y="1104"/>
            <a:chExt cx="5031" cy="2688"/>
          </a:xfrm>
        </p:grpSpPr>
        <p:sp>
          <p:nvSpPr>
            <p:cNvPr id="377862" name="AutoShape 6"/>
            <p:cNvSpPr>
              <a:spLocks noChangeAspect="1" noChangeArrowheads="1" noTextEdit="1"/>
            </p:cNvSpPr>
            <p:nvPr/>
          </p:nvSpPr>
          <p:spPr bwMode="auto">
            <a:xfrm>
              <a:off x="432" y="1104"/>
              <a:ext cx="5031" cy="2688"/>
            </a:xfrm>
            <a:prstGeom prst="rect">
              <a:avLst/>
            </a:prstGeom>
            <a:noFill/>
            <a:ln w="9525">
              <a:noFill/>
              <a:miter lim="800000"/>
              <a:headEnd/>
              <a:tailEnd/>
            </a:ln>
          </p:spPr>
          <p:txBody>
            <a:bodyPr/>
            <a:lstStyle/>
            <a:p>
              <a:endParaRPr lang="en-US" dirty="0"/>
            </a:p>
          </p:txBody>
        </p:sp>
        <p:sp>
          <p:nvSpPr>
            <p:cNvPr id="377864" name="Freeform 8"/>
            <p:cNvSpPr>
              <a:spLocks/>
            </p:cNvSpPr>
            <p:nvPr/>
          </p:nvSpPr>
          <p:spPr bwMode="auto">
            <a:xfrm>
              <a:off x="1166" y="3341"/>
              <a:ext cx="4146" cy="79"/>
            </a:xfrm>
            <a:custGeom>
              <a:avLst/>
              <a:gdLst/>
              <a:ahLst/>
              <a:cxnLst>
                <a:cxn ang="0">
                  <a:pos x="0" y="79"/>
                </a:cxn>
                <a:cxn ang="0">
                  <a:pos x="110" y="0"/>
                </a:cxn>
                <a:cxn ang="0">
                  <a:pos x="4146" y="0"/>
                </a:cxn>
                <a:cxn ang="0">
                  <a:pos x="4035" y="79"/>
                </a:cxn>
                <a:cxn ang="0">
                  <a:pos x="0" y="79"/>
                </a:cxn>
              </a:cxnLst>
              <a:rect l="0" t="0" r="r" b="b"/>
              <a:pathLst>
                <a:path w="4146" h="79">
                  <a:moveTo>
                    <a:pt x="0" y="79"/>
                  </a:moveTo>
                  <a:lnTo>
                    <a:pt x="110" y="0"/>
                  </a:lnTo>
                  <a:lnTo>
                    <a:pt x="4146" y="0"/>
                  </a:lnTo>
                  <a:lnTo>
                    <a:pt x="4035" y="79"/>
                  </a:lnTo>
                  <a:lnTo>
                    <a:pt x="0" y="79"/>
                  </a:lnTo>
                  <a:close/>
                </a:path>
              </a:pathLst>
            </a:custGeom>
            <a:solidFill>
              <a:srgbClr val="808080"/>
            </a:solidFill>
            <a:ln w="9525">
              <a:noFill/>
              <a:round/>
              <a:headEnd/>
              <a:tailEnd/>
            </a:ln>
          </p:spPr>
          <p:txBody>
            <a:bodyPr/>
            <a:lstStyle/>
            <a:p>
              <a:endParaRPr lang="en-US" dirty="0"/>
            </a:p>
          </p:txBody>
        </p:sp>
        <p:sp>
          <p:nvSpPr>
            <p:cNvPr id="377865" name="Freeform 9"/>
            <p:cNvSpPr>
              <a:spLocks/>
            </p:cNvSpPr>
            <p:nvPr/>
          </p:nvSpPr>
          <p:spPr bwMode="auto">
            <a:xfrm>
              <a:off x="1166" y="1234"/>
              <a:ext cx="110" cy="2186"/>
            </a:xfrm>
            <a:custGeom>
              <a:avLst/>
              <a:gdLst/>
              <a:ahLst/>
              <a:cxnLst>
                <a:cxn ang="0">
                  <a:pos x="0" y="2186"/>
                </a:cxn>
                <a:cxn ang="0">
                  <a:pos x="0" y="78"/>
                </a:cxn>
                <a:cxn ang="0">
                  <a:pos x="110" y="0"/>
                </a:cxn>
                <a:cxn ang="0">
                  <a:pos x="110" y="2107"/>
                </a:cxn>
                <a:cxn ang="0">
                  <a:pos x="0" y="2186"/>
                </a:cxn>
              </a:cxnLst>
              <a:rect l="0" t="0" r="r" b="b"/>
              <a:pathLst>
                <a:path w="110" h="2186">
                  <a:moveTo>
                    <a:pt x="0" y="2186"/>
                  </a:moveTo>
                  <a:lnTo>
                    <a:pt x="0" y="78"/>
                  </a:lnTo>
                  <a:lnTo>
                    <a:pt x="110" y="0"/>
                  </a:lnTo>
                  <a:lnTo>
                    <a:pt x="110" y="2107"/>
                  </a:lnTo>
                  <a:lnTo>
                    <a:pt x="0" y="2186"/>
                  </a:lnTo>
                  <a:close/>
                </a:path>
              </a:pathLst>
            </a:custGeom>
            <a:noFill/>
            <a:ln w="9525">
              <a:noFill/>
              <a:round/>
              <a:headEnd/>
              <a:tailEnd/>
            </a:ln>
          </p:spPr>
          <p:txBody>
            <a:bodyPr/>
            <a:lstStyle/>
            <a:p>
              <a:endParaRPr lang="en-US" dirty="0"/>
            </a:p>
          </p:txBody>
        </p:sp>
        <p:sp>
          <p:nvSpPr>
            <p:cNvPr id="377866" name="Rectangle 10"/>
            <p:cNvSpPr>
              <a:spLocks noChangeArrowheads="1"/>
            </p:cNvSpPr>
            <p:nvPr/>
          </p:nvSpPr>
          <p:spPr bwMode="auto">
            <a:xfrm>
              <a:off x="1276" y="1234"/>
              <a:ext cx="4036" cy="2107"/>
            </a:xfrm>
            <a:prstGeom prst="rect">
              <a:avLst/>
            </a:prstGeom>
            <a:noFill/>
            <a:ln w="9525">
              <a:noFill/>
              <a:miter lim="800000"/>
              <a:headEnd/>
              <a:tailEnd/>
            </a:ln>
          </p:spPr>
          <p:txBody>
            <a:bodyPr/>
            <a:lstStyle/>
            <a:p>
              <a:endParaRPr lang="en-US" dirty="0"/>
            </a:p>
          </p:txBody>
        </p:sp>
        <p:sp>
          <p:nvSpPr>
            <p:cNvPr id="377867" name="Freeform 11"/>
            <p:cNvSpPr>
              <a:spLocks/>
            </p:cNvSpPr>
            <p:nvPr/>
          </p:nvSpPr>
          <p:spPr bwMode="auto">
            <a:xfrm>
              <a:off x="1166" y="3341"/>
              <a:ext cx="4146" cy="79"/>
            </a:xfrm>
            <a:custGeom>
              <a:avLst/>
              <a:gdLst/>
              <a:ahLst/>
              <a:cxnLst>
                <a:cxn ang="0">
                  <a:pos x="4146" y="0"/>
                </a:cxn>
                <a:cxn ang="0">
                  <a:pos x="4035" y="79"/>
                </a:cxn>
                <a:cxn ang="0">
                  <a:pos x="0" y="79"/>
                </a:cxn>
                <a:cxn ang="0">
                  <a:pos x="110" y="0"/>
                </a:cxn>
                <a:cxn ang="0">
                  <a:pos x="4146" y="0"/>
                </a:cxn>
              </a:cxnLst>
              <a:rect l="0" t="0" r="r" b="b"/>
              <a:pathLst>
                <a:path w="4146" h="79">
                  <a:moveTo>
                    <a:pt x="4146" y="0"/>
                  </a:moveTo>
                  <a:lnTo>
                    <a:pt x="4035" y="79"/>
                  </a:lnTo>
                  <a:lnTo>
                    <a:pt x="0" y="79"/>
                  </a:lnTo>
                  <a:lnTo>
                    <a:pt x="110" y="0"/>
                  </a:lnTo>
                  <a:lnTo>
                    <a:pt x="4146" y="0"/>
                  </a:lnTo>
                  <a:close/>
                </a:path>
              </a:pathLst>
            </a:custGeom>
            <a:noFill/>
            <a:ln w="9525">
              <a:solidFill>
                <a:srgbClr val="000000"/>
              </a:solidFill>
              <a:prstDash val="solid"/>
              <a:round/>
              <a:headEnd/>
              <a:tailEnd/>
            </a:ln>
          </p:spPr>
          <p:txBody>
            <a:bodyPr/>
            <a:lstStyle/>
            <a:p>
              <a:endParaRPr lang="en-US" dirty="0"/>
            </a:p>
          </p:txBody>
        </p:sp>
        <p:sp>
          <p:nvSpPr>
            <p:cNvPr id="377868" name="Freeform 12"/>
            <p:cNvSpPr>
              <a:spLocks/>
            </p:cNvSpPr>
            <p:nvPr/>
          </p:nvSpPr>
          <p:spPr bwMode="auto">
            <a:xfrm>
              <a:off x="1166" y="1234"/>
              <a:ext cx="110" cy="2186"/>
            </a:xfrm>
            <a:custGeom>
              <a:avLst/>
              <a:gdLst/>
              <a:ahLst/>
              <a:cxnLst>
                <a:cxn ang="0">
                  <a:pos x="0" y="2186"/>
                </a:cxn>
                <a:cxn ang="0">
                  <a:pos x="0" y="78"/>
                </a:cxn>
                <a:cxn ang="0">
                  <a:pos x="110" y="0"/>
                </a:cxn>
                <a:cxn ang="0">
                  <a:pos x="110" y="2107"/>
                </a:cxn>
                <a:cxn ang="0">
                  <a:pos x="0" y="2186"/>
                </a:cxn>
              </a:cxnLst>
              <a:rect l="0" t="0" r="r" b="b"/>
              <a:pathLst>
                <a:path w="110" h="2186">
                  <a:moveTo>
                    <a:pt x="0" y="2186"/>
                  </a:moveTo>
                  <a:lnTo>
                    <a:pt x="0" y="78"/>
                  </a:lnTo>
                  <a:lnTo>
                    <a:pt x="110" y="0"/>
                  </a:lnTo>
                  <a:lnTo>
                    <a:pt x="110" y="2107"/>
                  </a:lnTo>
                  <a:lnTo>
                    <a:pt x="0" y="2186"/>
                  </a:lnTo>
                  <a:close/>
                </a:path>
              </a:pathLst>
            </a:custGeom>
            <a:noFill/>
            <a:ln w="9525">
              <a:noFill/>
              <a:round/>
              <a:headEnd/>
              <a:tailEnd/>
            </a:ln>
          </p:spPr>
          <p:txBody>
            <a:bodyPr/>
            <a:lstStyle/>
            <a:p>
              <a:endParaRPr lang="en-US" dirty="0"/>
            </a:p>
          </p:txBody>
        </p:sp>
        <p:sp>
          <p:nvSpPr>
            <p:cNvPr id="377869" name="Rectangle 13"/>
            <p:cNvSpPr>
              <a:spLocks noChangeArrowheads="1"/>
            </p:cNvSpPr>
            <p:nvPr/>
          </p:nvSpPr>
          <p:spPr bwMode="auto">
            <a:xfrm>
              <a:off x="1276" y="1234"/>
              <a:ext cx="4036" cy="2107"/>
            </a:xfrm>
            <a:prstGeom prst="rect">
              <a:avLst/>
            </a:prstGeom>
            <a:noFill/>
            <a:ln w="9525">
              <a:noFill/>
              <a:miter lim="800000"/>
              <a:headEnd/>
              <a:tailEnd/>
            </a:ln>
          </p:spPr>
          <p:txBody>
            <a:bodyPr/>
            <a:lstStyle/>
            <a:p>
              <a:endParaRPr lang="en-US" dirty="0"/>
            </a:p>
          </p:txBody>
        </p:sp>
        <p:sp>
          <p:nvSpPr>
            <p:cNvPr id="377870" name="Freeform 14"/>
            <p:cNvSpPr>
              <a:spLocks/>
            </p:cNvSpPr>
            <p:nvPr/>
          </p:nvSpPr>
          <p:spPr bwMode="auto">
            <a:xfrm>
              <a:off x="1731" y="1594"/>
              <a:ext cx="110" cy="1826"/>
            </a:xfrm>
            <a:custGeom>
              <a:avLst/>
              <a:gdLst/>
              <a:ahLst/>
              <a:cxnLst>
                <a:cxn ang="0">
                  <a:pos x="0" y="1826"/>
                </a:cxn>
                <a:cxn ang="0">
                  <a:pos x="0" y="79"/>
                </a:cxn>
                <a:cxn ang="0">
                  <a:pos x="110" y="0"/>
                </a:cxn>
                <a:cxn ang="0">
                  <a:pos x="110" y="1747"/>
                </a:cxn>
                <a:cxn ang="0">
                  <a:pos x="0" y="1826"/>
                </a:cxn>
              </a:cxnLst>
              <a:rect l="0" t="0" r="r" b="b"/>
              <a:pathLst>
                <a:path w="110" h="1826">
                  <a:moveTo>
                    <a:pt x="0" y="1826"/>
                  </a:moveTo>
                  <a:lnTo>
                    <a:pt x="0" y="79"/>
                  </a:lnTo>
                  <a:lnTo>
                    <a:pt x="110" y="0"/>
                  </a:lnTo>
                  <a:lnTo>
                    <a:pt x="110" y="1747"/>
                  </a:lnTo>
                  <a:lnTo>
                    <a:pt x="0" y="1826"/>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7871" name="Rectangle 15"/>
            <p:cNvSpPr>
              <a:spLocks noChangeArrowheads="1"/>
            </p:cNvSpPr>
            <p:nvPr/>
          </p:nvSpPr>
          <p:spPr bwMode="auto">
            <a:xfrm>
              <a:off x="1404" y="1673"/>
              <a:ext cx="327" cy="1747"/>
            </a:xfrm>
            <a:prstGeom prst="rect">
              <a:avLst/>
            </a:prstGeom>
            <a:solidFill>
              <a:srgbClr val="FF0000"/>
            </a:solidFill>
            <a:ln w="9525">
              <a:solidFill>
                <a:srgbClr val="000000"/>
              </a:solidFill>
              <a:miter lim="800000"/>
              <a:headEnd/>
              <a:tailEnd/>
            </a:ln>
          </p:spPr>
          <p:txBody>
            <a:bodyPr/>
            <a:lstStyle/>
            <a:p>
              <a:endParaRPr lang="en-US" dirty="0"/>
            </a:p>
          </p:txBody>
        </p:sp>
        <p:sp>
          <p:nvSpPr>
            <p:cNvPr id="377872" name="Freeform 16"/>
            <p:cNvSpPr>
              <a:spLocks/>
            </p:cNvSpPr>
            <p:nvPr/>
          </p:nvSpPr>
          <p:spPr bwMode="auto">
            <a:xfrm>
              <a:off x="1404" y="1594"/>
              <a:ext cx="437" cy="79"/>
            </a:xfrm>
            <a:custGeom>
              <a:avLst/>
              <a:gdLst/>
              <a:ahLst/>
              <a:cxnLst>
                <a:cxn ang="0">
                  <a:pos x="327" y="79"/>
                </a:cxn>
                <a:cxn ang="0">
                  <a:pos x="437" y="0"/>
                </a:cxn>
                <a:cxn ang="0">
                  <a:pos x="111" y="0"/>
                </a:cxn>
                <a:cxn ang="0">
                  <a:pos x="0" y="79"/>
                </a:cxn>
                <a:cxn ang="0">
                  <a:pos x="327" y="79"/>
                </a:cxn>
              </a:cxnLst>
              <a:rect l="0" t="0" r="r" b="b"/>
              <a:pathLst>
                <a:path w="437" h="79">
                  <a:moveTo>
                    <a:pt x="327" y="79"/>
                  </a:moveTo>
                  <a:lnTo>
                    <a:pt x="437" y="0"/>
                  </a:lnTo>
                  <a:lnTo>
                    <a:pt x="111" y="0"/>
                  </a:lnTo>
                  <a:lnTo>
                    <a:pt x="0" y="79"/>
                  </a:lnTo>
                  <a:lnTo>
                    <a:pt x="327" y="79"/>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7873" name="Rectangle 17"/>
            <p:cNvSpPr>
              <a:spLocks noChangeArrowheads="1"/>
            </p:cNvSpPr>
            <p:nvPr/>
          </p:nvSpPr>
          <p:spPr bwMode="auto">
            <a:xfrm>
              <a:off x="1480" y="1431"/>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82,804</a:t>
              </a:r>
              <a:endParaRPr lang="en-US" dirty="0"/>
            </a:p>
          </p:txBody>
        </p:sp>
        <p:sp>
          <p:nvSpPr>
            <p:cNvPr id="377874" name="Freeform 18"/>
            <p:cNvSpPr>
              <a:spLocks/>
            </p:cNvSpPr>
            <p:nvPr/>
          </p:nvSpPr>
          <p:spPr bwMode="auto">
            <a:xfrm>
              <a:off x="2540" y="1487"/>
              <a:ext cx="105" cy="1933"/>
            </a:xfrm>
            <a:custGeom>
              <a:avLst/>
              <a:gdLst/>
              <a:ahLst/>
              <a:cxnLst>
                <a:cxn ang="0">
                  <a:pos x="0" y="1933"/>
                </a:cxn>
                <a:cxn ang="0">
                  <a:pos x="0" y="79"/>
                </a:cxn>
                <a:cxn ang="0">
                  <a:pos x="105" y="0"/>
                </a:cxn>
                <a:cxn ang="0">
                  <a:pos x="105" y="1854"/>
                </a:cxn>
                <a:cxn ang="0">
                  <a:pos x="0" y="1933"/>
                </a:cxn>
              </a:cxnLst>
              <a:rect l="0" t="0" r="r" b="b"/>
              <a:pathLst>
                <a:path w="105" h="1933">
                  <a:moveTo>
                    <a:pt x="0" y="1933"/>
                  </a:moveTo>
                  <a:lnTo>
                    <a:pt x="0" y="79"/>
                  </a:lnTo>
                  <a:lnTo>
                    <a:pt x="105" y="0"/>
                  </a:lnTo>
                  <a:lnTo>
                    <a:pt x="105" y="1854"/>
                  </a:lnTo>
                  <a:lnTo>
                    <a:pt x="0" y="1933"/>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7875" name="Rectangle 19"/>
            <p:cNvSpPr>
              <a:spLocks noChangeArrowheads="1"/>
            </p:cNvSpPr>
            <p:nvPr/>
          </p:nvSpPr>
          <p:spPr bwMode="auto">
            <a:xfrm>
              <a:off x="2214" y="1566"/>
              <a:ext cx="326" cy="1854"/>
            </a:xfrm>
            <a:prstGeom prst="rect">
              <a:avLst/>
            </a:prstGeom>
            <a:solidFill>
              <a:srgbClr val="FF0000"/>
            </a:solidFill>
            <a:ln w="9525">
              <a:solidFill>
                <a:srgbClr val="000000"/>
              </a:solidFill>
              <a:miter lim="800000"/>
              <a:headEnd/>
              <a:tailEnd/>
            </a:ln>
          </p:spPr>
          <p:txBody>
            <a:bodyPr/>
            <a:lstStyle/>
            <a:p>
              <a:endParaRPr lang="en-US" dirty="0"/>
            </a:p>
          </p:txBody>
        </p:sp>
        <p:sp>
          <p:nvSpPr>
            <p:cNvPr id="377876" name="Freeform 20"/>
            <p:cNvSpPr>
              <a:spLocks/>
            </p:cNvSpPr>
            <p:nvPr/>
          </p:nvSpPr>
          <p:spPr bwMode="auto">
            <a:xfrm>
              <a:off x="2214" y="1487"/>
              <a:ext cx="431" cy="79"/>
            </a:xfrm>
            <a:custGeom>
              <a:avLst/>
              <a:gdLst/>
              <a:ahLst/>
              <a:cxnLst>
                <a:cxn ang="0">
                  <a:pos x="326" y="79"/>
                </a:cxn>
                <a:cxn ang="0">
                  <a:pos x="431" y="0"/>
                </a:cxn>
                <a:cxn ang="0">
                  <a:pos x="110" y="0"/>
                </a:cxn>
                <a:cxn ang="0">
                  <a:pos x="0" y="79"/>
                </a:cxn>
                <a:cxn ang="0">
                  <a:pos x="326" y="79"/>
                </a:cxn>
              </a:cxnLst>
              <a:rect l="0" t="0" r="r" b="b"/>
              <a:pathLst>
                <a:path w="431" h="79">
                  <a:moveTo>
                    <a:pt x="326" y="79"/>
                  </a:moveTo>
                  <a:lnTo>
                    <a:pt x="431" y="0"/>
                  </a:lnTo>
                  <a:lnTo>
                    <a:pt x="110" y="0"/>
                  </a:lnTo>
                  <a:lnTo>
                    <a:pt x="0" y="79"/>
                  </a:lnTo>
                  <a:lnTo>
                    <a:pt x="326" y="79"/>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7877" name="Rectangle 21"/>
            <p:cNvSpPr>
              <a:spLocks noChangeArrowheads="1"/>
            </p:cNvSpPr>
            <p:nvPr/>
          </p:nvSpPr>
          <p:spPr bwMode="auto">
            <a:xfrm>
              <a:off x="2290" y="1329"/>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87,898</a:t>
              </a:r>
              <a:endParaRPr lang="en-US" dirty="0"/>
            </a:p>
          </p:txBody>
        </p:sp>
        <p:sp>
          <p:nvSpPr>
            <p:cNvPr id="377878" name="Freeform 22"/>
            <p:cNvSpPr>
              <a:spLocks/>
            </p:cNvSpPr>
            <p:nvPr/>
          </p:nvSpPr>
          <p:spPr bwMode="auto">
            <a:xfrm>
              <a:off x="3343" y="1504"/>
              <a:ext cx="111" cy="1916"/>
            </a:xfrm>
            <a:custGeom>
              <a:avLst/>
              <a:gdLst/>
              <a:ahLst/>
              <a:cxnLst>
                <a:cxn ang="0">
                  <a:pos x="0" y="1916"/>
                </a:cxn>
                <a:cxn ang="0">
                  <a:pos x="0" y="85"/>
                </a:cxn>
                <a:cxn ang="0">
                  <a:pos x="111" y="0"/>
                </a:cxn>
                <a:cxn ang="0">
                  <a:pos x="111" y="1837"/>
                </a:cxn>
                <a:cxn ang="0">
                  <a:pos x="0" y="1916"/>
                </a:cxn>
              </a:cxnLst>
              <a:rect l="0" t="0" r="r" b="b"/>
              <a:pathLst>
                <a:path w="111" h="1916">
                  <a:moveTo>
                    <a:pt x="0" y="1916"/>
                  </a:moveTo>
                  <a:lnTo>
                    <a:pt x="0" y="85"/>
                  </a:lnTo>
                  <a:lnTo>
                    <a:pt x="111" y="0"/>
                  </a:lnTo>
                  <a:lnTo>
                    <a:pt x="111" y="1837"/>
                  </a:lnTo>
                  <a:lnTo>
                    <a:pt x="0" y="1916"/>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7879" name="Rectangle 23"/>
            <p:cNvSpPr>
              <a:spLocks noChangeArrowheads="1"/>
            </p:cNvSpPr>
            <p:nvPr/>
          </p:nvSpPr>
          <p:spPr bwMode="auto">
            <a:xfrm>
              <a:off x="3023" y="1589"/>
              <a:ext cx="320" cy="1831"/>
            </a:xfrm>
            <a:prstGeom prst="rect">
              <a:avLst/>
            </a:prstGeom>
            <a:solidFill>
              <a:srgbClr val="FF0000"/>
            </a:solidFill>
            <a:ln w="9525">
              <a:solidFill>
                <a:srgbClr val="000000"/>
              </a:solidFill>
              <a:miter lim="800000"/>
              <a:headEnd/>
              <a:tailEnd/>
            </a:ln>
          </p:spPr>
          <p:txBody>
            <a:bodyPr/>
            <a:lstStyle/>
            <a:p>
              <a:endParaRPr lang="en-US" dirty="0"/>
            </a:p>
          </p:txBody>
        </p:sp>
        <p:sp>
          <p:nvSpPr>
            <p:cNvPr id="377880" name="Freeform 24"/>
            <p:cNvSpPr>
              <a:spLocks/>
            </p:cNvSpPr>
            <p:nvPr/>
          </p:nvSpPr>
          <p:spPr bwMode="auto">
            <a:xfrm>
              <a:off x="3023" y="1504"/>
              <a:ext cx="431" cy="85"/>
            </a:xfrm>
            <a:custGeom>
              <a:avLst/>
              <a:gdLst/>
              <a:ahLst/>
              <a:cxnLst>
                <a:cxn ang="0">
                  <a:pos x="320" y="85"/>
                </a:cxn>
                <a:cxn ang="0">
                  <a:pos x="431" y="0"/>
                </a:cxn>
                <a:cxn ang="0">
                  <a:pos x="111" y="0"/>
                </a:cxn>
                <a:cxn ang="0">
                  <a:pos x="0" y="85"/>
                </a:cxn>
                <a:cxn ang="0">
                  <a:pos x="320" y="85"/>
                </a:cxn>
              </a:cxnLst>
              <a:rect l="0" t="0" r="r" b="b"/>
              <a:pathLst>
                <a:path w="431" h="85">
                  <a:moveTo>
                    <a:pt x="320" y="85"/>
                  </a:moveTo>
                  <a:lnTo>
                    <a:pt x="431" y="0"/>
                  </a:lnTo>
                  <a:lnTo>
                    <a:pt x="111" y="0"/>
                  </a:lnTo>
                  <a:lnTo>
                    <a:pt x="0" y="85"/>
                  </a:lnTo>
                  <a:lnTo>
                    <a:pt x="320" y="85"/>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7881" name="Rectangle 25"/>
            <p:cNvSpPr>
              <a:spLocks noChangeArrowheads="1"/>
            </p:cNvSpPr>
            <p:nvPr/>
          </p:nvSpPr>
          <p:spPr bwMode="auto">
            <a:xfrm>
              <a:off x="3087" y="1324"/>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86,945</a:t>
              </a:r>
              <a:endParaRPr lang="en-US" dirty="0"/>
            </a:p>
          </p:txBody>
        </p:sp>
        <p:sp>
          <p:nvSpPr>
            <p:cNvPr id="377882" name="Freeform 26"/>
            <p:cNvSpPr>
              <a:spLocks/>
            </p:cNvSpPr>
            <p:nvPr/>
          </p:nvSpPr>
          <p:spPr bwMode="auto">
            <a:xfrm>
              <a:off x="4153" y="1493"/>
              <a:ext cx="110" cy="1927"/>
            </a:xfrm>
            <a:custGeom>
              <a:avLst/>
              <a:gdLst/>
              <a:ahLst/>
              <a:cxnLst>
                <a:cxn ang="0">
                  <a:pos x="0" y="1927"/>
                </a:cxn>
                <a:cxn ang="0">
                  <a:pos x="0" y="79"/>
                </a:cxn>
                <a:cxn ang="0">
                  <a:pos x="110" y="0"/>
                </a:cxn>
                <a:cxn ang="0">
                  <a:pos x="110" y="1848"/>
                </a:cxn>
                <a:cxn ang="0">
                  <a:pos x="0" y="1927"/>
                </a:cxn>
              </a:cxnLst>
              <a:rect l="0" t="0" r="r" b="b"/>
              <a:pathLst>
                <a:path w="110" h="1927">
                  <a:moveTo>
                    <a:pt x="0" y="1927"/>
                  </a:moveTo>
                  <a:lnTo>
                    <a:pt x="0" y="79"/>
                  </a:lnTo>
                  <a:lnTo>
                    <a:pt x="110" y="0"/>
                  </a:lnTo>
                  <a:lnTo>
                    <a:pt x="110" y="1848"/>
                  </a:lnTo>
                  <a:lnTo>
                    <a:pt x="0" y="1927"/>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7883" name="Rectangle 27"/>
            <p:cNvSpPr>
              <a:spLocks noChangeArrowheads="1"/>
            </p:cNvSpPr>
            <p:nvPr/>
          </p:nvSpPr>
          <p:spPr bwMode="auto">
            <a:xfrm>
              <a:off x="3833" y="1572"/>
              <a:ext cx="320" cy="1848"/>
            </a:xfrm>
            <a:prstGeom prst="rect">
              <a:avLst/>
            </a:prstGeom>
            <a:solidFill>
              <a:srgbClr val="FF0000"/>
            </a:solidFill>
            <a:ln w="9525">
              <a:solidFill>
                <a:srgbClr val="000000"/>
              </a:solidFill>
              <a:miter lim="800000"/>
              <a:headEnd/>
              <a:tailEnd/>
            </a:ln>
          </p:spPr>
          <p:txBody>
            <a:bodyPr/>
            <a:lstStyle/>
            <a:p>
              <a:endParaRPr lang="en-US" dirty="0"/>
            </a:p>
          </p:txBody>
        </p:sp>
        <p:sp>
          <p:nvSpPr>
            <p:cNvPr id="377884" name="Freeform 28"/>
            <p:cNvSpPr>
              <a:spLocks/>
            </p:cNvSpPr>
            <p:nvPr/>
          </p:nvSpPr>
          <p:spPr bwMode="auto">
            <a:xfrm>
              <a:off x="3833" y="1493"/>
              <a:ext cx="430" cy="79"/>
            </a:xfrm>
            <a:custGeom>
              <a:avLst/>
              <a:gdLst/>
              <a:ahLst/>
              <a:cxnLst>
                <a:cxn ang="0">
                  <a:pos x="320" y="79"/>
                </a:cxn>
                <a:cxn ang="0">
                  <a:pos x="430" y="0"/>
                </a:cxn>
                <a:cxn ang="0">
                  <a:pos x="104" y="0"/>
                </a:cxn>
                <a:cxn ang="0">
                  <a:pos x="0" y="79"/>
                </a:cxn>
                <a:cxn ang="0">
                  <a:pos x="320" y="79"/>
                </a:cxn>
              </a:cxnLst>
              <a:rect l="0" t="0" r="r" b="b"/>
              <a:pathLst>
                <a:path w="430" h="79">
                  <a:moveTo>
                    <a:pt x="320" y="79"/>
                  </a:moveTo>
                  <a:lnTo>
                    <a:pt x="430" y="0"/>
                  </a:lnTo>
                  <a:lnTo>
                    <a:pt x="104" y="0"/>
                  </a:lnTo>
                  <a:lnTo>
                    <a:pt x="0" y="79"/>
                  </a:lnTo>
                  <a:lnTo>
                    <a:pt x="320" y="79"/>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7885" name="Rectangle 29"/>
            <p:cNvSpPr>
              <a:spLocks noChangeArrowheads="1"/>
            </p:cNvSpPr>
            <p:nvPr/>
          </p:nvSpPr>
          <p:spPr bwMode="auto">
            <a:xfrm>
              <a:off x="3862" y="1318"/>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87,663</a:t>
              </a:r>
              <a:endParaRPr lang="en-US" dirty="0"/>
            </a:p>
          </p:txBody>
        </p:sp>
        <p:sp>
          <p:nvSpPr>
            <p:cNvPr id="377886" name="Freeform 30"/>
            <p:cNvSpPr>
              <a:spLocks/>
            </p:cNvSpPr>
            <p:nvPr/>
          </p:nvSpPr>
          <p:spPr bwMode="auto">
            <a:xfrm>
              <a:off x="4962" y="1560"/>
              <a:ext cx="111" cy="1860"/>
            </a:xfrm>
            <a:custGeom>
              <a:avLst/>
              <a:gdLst/>
              <a:ahLst/>
              <a:cxnLst>
                <a:cxn ang="0">
                  <a:pos x="0" y="1860"/>
                </a:cxn>
                <a:cxn ang="0">
                  <a:pos x="0" y="85"/>
                </a:cxn>
                <a:cxn ang="0">
                  <a:pos x="111" y="0"/>
                </a:cxn>
                <a:cxn ang="0">
                  <a:pos x="111" y="1781"/>
                </a:cxn>
                <a:cxn ang="0">
                  <a:pos x="0" y="1860"/>
                </a:cxn>
              </a:cxnLst>
              <a:rect l="0" t="0" r="r" b="b"/>
              <a:pathLst>
                <a:path w="111" h="1860">
                  <a:moveTo>
                    <a:pt x="0" y="1860"/>
                  </a:moveTo>
                  <a:lnTo>
                    <a:pt x="0" y="85"/>
                  </a:lnTo>
                  <a:lnTo>
                    <a:pt x="111" y="0"/>
                  </a:lnTo>
                  <a:lnTo>
                    <a:pt x="111" y="1781"/>
                  </a:lnTo>
                  <a:lnTo>
                    <a:pt x="0" y="1860"/>
                  </a:lnTo>
                  <a:close/>
                </a:path>
              </a:pathLst>
            </a:custGeom>
            <a:solidFill>
              <a:srgbClr val="800000"/>
            </a:solidFill>
            <a:ln w="9525">
              <a:solidFill>
                <a:srgbClr val="000000"/>
              </a:solidFill>
              <a:prstDash val="solid"/>
              <a:round/>
              <a:headEnd/>
              <a:tailEnd/>
            </a:ln>
          </p:spPr>
          <p:txBody>
            <a:bodyPr/>
            <a:lstStyle/>
            <a:p>
              <a:endParaRPr lang="en-US" dirty="0"/>
            </a:p>
          </p:txBody>
        </p:sp>
        <p:sp>
          <p:nvSpPr>
            <p:cNvPr id="377887" name="Rectangle 31"/>
            <p:cNvSpPr>
              <a:spLocks noChangeArrowheads="1"/>
            </p:cNvSpPr>
            <p:nvPr/>
          </p:nvSpPr>
          <p:spPr bwMode="auto">
            <a:xfrm>
              <a:off x="4636" y="1645"/>
              <a:ext cx="326" cy="1775"/>
            </a:xfrm>
            <a:prstGeom prst="rect">
              <a:avLst/>
            </a:prstGeom>
            <a:solidFill>
              <a:srgbClr val="FF0000"/>
            </a:solidFill>
            <a:ln w="9525">
              <a:solidFill>
                <a:srgbClr val="000000"/>
              </a:solidFill>
              <a:miter lim="800000"/>
              <a:headEnd/>
              <a:tailEnd/>
            </a:ln>
          </p:spPr>
          <p:txBody>
            <a:bodyPr/>
            <a:lstStyle/>
            <a:p>
              <a:endParaRPr lang="en-US" dirty="0"/>
            </a:p>
          </p:txBody>
        </p:sp>
        <p:sp>
          <p:nvSpPr>
            <p:cNvPr id="377888" name="Freeform 32"/>
            <p:cNvSpPr>
              <a:spLocks/>
            </p:cNvSpPr>
            <p:nvPr/>
          </p:nvSpPr>
          <p:spPr bwMode="auto">
            <a:xfrm>
              <a:off x="4636" y="1560"/>
              <a:ext cx="437" cy="85"/>
            </a:xfrm>
            <a:custGeom>
              <a:avLst/>
              <a:gdLst/>
              <a:ahLst/>
              <a:cxnLst>
                <a:cxn ang="0">
                  <a:pos x="326" y="85"/>
                </a:cxn>
                <a:cxn ang="0">
                  <a:pos x="437" y="0"/>
                </a:cxn>
                <a:cxn ang="0">
                  <a:pos x="111" y="0"/>
                </a:cxn>
                <a:cxn ang="0">
                  <a:pos x="0" y="85"/>
                </a:cxn>
                <a:cxn ang="0">
                  <a:pos x="326" y="85"/>
                </a:cxn>
              </a:cxnLst>
              <a:rect l="0" t="0" r="r" b="b"/>
              <a:pathLst>
                <a:path w="437" h="85">
                  <a:moveTo>
                    <a:pt x="326" y="85"/>
                  </a:moveTo>
                  <a:lnTo>
                    <a:pt x="437" y="0"/>
                  </a:lnTo>
                  <a:lnTo>
                    <a:pt x="111" y="0"/>
                  </a:lnTo>
                  <a:lnTo>
                    <a:pt x="0" y="85"/>
                  </a:lnTo>
                  <a:lnTo>
                    <a:pt x="326" y="85"/>
                  </a:lnTo>
                  <a:close/>
                </a:path>
              </a:pathLst>
            </a:custGeom>
            <a:solidFill>
              <a:srgbClr val="BF0000"/>
            </a:solidFill>
            <a:ln w="9525">
              <a:solidFill>
                <a:srgbClr val="000000"/>
              </a:solidFill>
              <a:prstDash val="solid"/>
              <a:round/>
              <a:headEnd/>
              <a:tailEnd/>
            </a:ln>
          </p:spPr>
          <p:txBody>
            <a:bodyPr/>
            <a:lstStyle/>
            <a:p>
              <a:endParaRPr lang="en-US" dirty="0"/>
            </a:p>
          </p:txBody>
        </p:sp>
        <p:sp>
          <p:nvSpPr>
            <p:cNvPr id="377889" name="Rectangle 33"/>
            <p:cNvSpPr>
              <a:spLocks noChangeArrowheads="1"/>
            </p:cNvSpPr>
            <p:nvPr/>
          </p:nvSpPr>
          <p:spPr bwMode="auto">
            <a:xfrm>
              <a:off x="4659" y="1374"/>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84,323</a:t>
              </a:r>
              <a:endParaRPr lang="en-US" dirty="0"/>
            </a:p>
          </p:txBody>
        </p:sp>
        <p:sp>
          <p:nvSpPr>
            <p:cNvPr id="377890" name="Line 34"/>
            <p:cNvSpPr>
              <a:spLocks noChangeShapeType="1"/>
            </p:cNvSpPr>
            <p:nvPr/>
          </p:nvSpPr>
          <p:spPr bwMode="auto">
            <a:xfrm flipV="1">
              <a:off x="1166" y="1312"/>
              <a:ext cx="0" cy="2108"/>
            </a:xfrm>
            <a:prstGeom prst="line">
              <a:avLst/>
            </a:prstGeom>
            <a:noFill/>
            <a:ln w="9525">
              <a:solidFill>
                <a:srgbClr val="000000"/>
              </a:solidFill>
              <a:round/>
              <a:headEnd/>
              <a:tailEnd/>
            </a:ln>
          </p:spPr>
          <p:txBody>
            <a:bodyPr/>
            <a:lstStyle/>
            <a:p>
              <a:endParaRPr lang="en-US" dirty="0"/>
            </a:p>
          </p:txBody>
        </p:sp>
        <p:sp>
          <p:nvSpPr>
            <p:cNvPr id="377891" name="Line 35"/>
            <p:cNvSpPr>
              <a:spLocks noChangeShapeType="1"/>
            </p:cNvSpPr>
            <p:nvPr/>
          </p:nvSpPr>
          <p:spPr bwMode="auto">
            <a:xfrm flipH="1">
              <a:off x="1131" y="3420"/>
              <a:ext cx="35" cy="0"/>
            </a:xfrm>
            <a:prstGeom prst="line">
              <a:avLst/>
            </a:prstGeom>
            <a:noFill/>
            <a:ln w="9525">
              <a:solidFill>
                <a:srgbClr val="000000"/>
              </a:solidFill>
              <a:round/>
              <a:headEnd/>
              <a:tailEnd/>
            </a:ln>
          </p:spPr>
          <p:txBody>
            <a:bodyPr/>
            <a:lstStyle/>
            <a:p>
              <a:endParaRPr lang="en-US" dirty="0"/>
            </a:p>
          </p:txBody>
        </p:sp>
        <p:sp>
          <p:nvSpPr>
            <p:cNvPr id="377892" name="Line 36"/>
            <p:cNvSpPr>
              <a:spLocks noChangeShapeType="1"/>
            </p:cNvSpPr>
            <p:nvPr/>
          </p:nvSpPr>
          <p:spPr bwMode="auto">
            <a:xfrm flipH="1">
              <a:off x="1131" y="2896"/>
              <a:ext cx="35" cy="0"/>
            </a:xfrm>
            <a:prstGeom prst="line">
              <a:avLst/>
            </a:prstGeom>
            <a:noFill/>
            <a:ln w="9525">
              <a:solidFill>
                <a:srgbClr val="000000"/>
              </a:solidFill>
              <a:round/>
              <a:headEnd/>
              <a:tailEnd/>
            </a:ln>
          </p:spPr>
          <p:txBody>
            <a:bodyPr/>
            <a:lstStyle/>
            <a:p>
              <a:endParaRPr lang="en-US" dirty="0"/>
            </a:p>
          </p:txBody>
        </p:sp>
        <p:sp>
          <p:nvSpPr>
            <p:cNvPr id="377893" name="Line 37"/>
            <p:cNvSpPr>
              <a:spLocks noChangeShapeType="1"/>
            </p:cNvSpPr>
            <p:nvPr/>
          </p:nvSpPr>
          <p:spPr bwMode="auto">
            <a:xfrm flipH="1">
              <a:off x="1131" y="2366"/>
              <a:ext cx="35" cy="0"/>
            </a:xfrm>
            <a:prstGeom prst="line">
              <a:avLst/>
            </a:prstGeom>
            <a:noFill/>
            <a:ln w="9525">
              <a:solidFill>
                <a:srgbClr val="000000"/>
              </a:solidFill>
              <a:round/>
              <a:headEnd/>
              <a:tailEnd/>
            </a:ln>
          </p:spPr>
          <p:txBody>
            <a:bodyPr/>
            <a:lstStyle/>
            <a:p>
              <a:endParaRPr lang="en-US" dirty="0"/>
            </a:p>
          </p:txBody>
        </p:sp>
        <p:sp>
          <p:nvSpPr>
            <p:cNvPr id="377894" name="Line 38"/>
            <p:cNvSpPr>
              <a:spLocks noChangeShapeType="1"/>
            </p:cNvSpPr>
            <p:nvPr/>
          </p:nvSpPr>
          <p:spPr bwMode="auto">
            <a:xfrm flipH="1">
              <a:off x="1131" y="1842"/>
              <a:ext cx="35" cy="0"/>
            </a:xfrm>
            <a:prstGeom prst="line">
              <a:avLst/>
            </a:prstGeom>
            <a:noFill/>
            <a:ln w="9525">
              <a:solidFill>
                <a:srgbClr val="000000"/>
              </a:solidFill>
              <a:round/>
              <a:headEnd/>
              <a:tailEnd/>
            </a:ln>
          </p:spPr>
          <p:txBody>
            <a:bodyPr/>
            <a:lstStyle/>
            <a:p>
              <a:endParaRPr lang="en-US" dirty="0"/>
            </a:p>
          </p:txBody>
        </p:sp>
        <p:sp>
          <p:nvSpPr>
            <p:cNvPr id="377895" name="Line 39"/>
            <p:cNvSpPr>
              <a:spLocks noChangeShapeType="1"/>
            </p:cNvSpPr>
            <p:nvPr/>
          </p:nvSpPr>
          <p:spPr bwMode="auto">
            <a:xfrm flipH="1">
              <a:off x="1131" y="1312"/>
              <a:ext cx="35" cy="0"/>
            </a:xfrm>
            <a:prstGeom prst="line">
              <a:avLst/>
            </a:prstGeom>
            <a:noFill/>
            <a:ln w="9525">
              <a:solidFill>
                <a:srgbClr val="000000"/>
              </a:solidFill>
              <a:round/>
              <a:headEnd/>
              <a:tailEnd/>
            </a:ln>
          </p:spPr>
          <p:txBody>
            <a:bodyPr/>
            <a:lstStyle/>
            <a:p>
              <a:endParaRPr lang="en-US" dirty="0"/>
            </a:p>
          </p:txBody>
        </p:sp>
        <p:sp>
          <p:nvSpPr>
            <p:cNvPr id="377896" name="Rectangle 40"/>
            <p:cNvSpPr>
              <a:spLocks noChangeArrowheads="1"/>
            </p:cNvSpPr>
            <p:nvPr/>
          </p:nvSpPr>
          <p:spPr bwMode="auto">
            <a:xfrm>
              <a:off x="1032" y="3341"/>
              <a:ext cx="140"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0</a:t>
              </a:r>
              <a:endParaRPr lang="en-US" dirty="0"/>
            </a:p>
          </p:txBody>
        </p:sp>
        <p:sp>
          <p:nvSpPr>
            <p:cNvPr id="377897" name="Rectangle 41"/>
            <p:cNvSpPr>
              <a:spLocks noChangeArrowheads="1"/>
            </p:cNvSpPr>
            <p:nvPr/>
          </p:nvSpPr>
          <p:spPr bwMode="auto">
            <a:xfrm>
              <a:off x="688" y="2817"/>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25,000</a:t>
              </a:r>
              <a:endParaRPr lang="en-US" dirty="0"/>
            </a:p>
          </p:txBody>
        </p:sp>
        <p:sp>
          <p:nvSpPr>
            <p:cNvPr id="377898" name="Rectangle 42"/>
            <p:cNvSpPr>
              <a:spLocks noChangeArrowheads="1"/>
            </p:cNvSpPr>
            <p:nvPr/>
          </p:nvSpPr>
          <p:spPr bwMode="auto">
            <a:xfrm>
              <a:off x="688" y="2287"/>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50,000</a:t>
              </a:r>
              <a:endParaRPr lang="en-US" dirty="0"/>
            </a:p>
          </p:txBody>
        </p:sp>
        <p:sp>
          <p:nvSpPr>
            <p:cNvPr id="377899" name="Rectangle 43"/>
            <p:cNvSpPr>
              <a:spLocks noChangeArrowheads="1"/>
            </p:cNvSpPr>
            <p:nvPr/>
          </p:nvSpPr>
          <p:spPr bwMode="auto">
            <a:xfrm>
              <a:off x="688" y="1763"/>
              <a:ext cx="495"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75,000</a:t>
              </a:r>
              <a:endParaRPr lang="en-US" dirty="0"/>
            </a:p>
          </p:txBody>
        </p:sp>
        <p:sp>
          <p:nvSpPr>
            <p:cNvPr id="377900" name="Rectangle 44"/>
            <p:cNvSpPr>
              <a:spLocks noChangeArrowheads="1"/>
            </p:cNvSpPr>
            <p:nvPr/>
          </p:nvSpPr>
          <p:spPr bwMode="auto">
            <a:xfrm>
              <a:off x="613" y="1234"/>
              <a:ext cx="571"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100,000</a:t>
              </a:r>
              <a:endParaRPr lang="en-US" dirty="0"/>
            </a:p>
          </p:txBody>
        </p:sp>
        <p:sp>
          <p:nvSpPr>
            <p:cNvPr id="377901" name="Line 45"/>
            <p:cNvSpPr>
              <a:spLocks noChangeShapeType="1"/>
            </p:cNvSpPr>
            <p:nvPr/>
          </p:nvSpPr>
          <p:spPr bwMode="auto">
            <a:xfrm>
              <a:off x="1166" y="3420"/>
              <a:ext cx="4035" cy="0"/>
            </a:xfrm>
            <a:prstGeom prst="line">
              <a:avLst/>
            </a:prstGeom>
            <a:noFill/>
            <a:ln w="9525">
              <a:solidFill>
                <a:srgbClr val="000000"/>
              </a:solidFill>
              <a:round/>
              <a:headEnd/>
              <a:tailEnd/>
            </a:ln>
          </p:spPr>
          <p:txBody>
            <a:bodyPr/>
            <a:lstStyle/>
            <a:p>
              <a:endParaRPr lang="en-US" dirty="0"/>
            </a:p>
          </p:txBody>
        </p:sp>
        <p:sp>
          <p:nvSpPr>
            <p:cNvPr id="377902" name="Line 46"/>
            <p:cNvSpPr>
              <a:spLocks noChangeShapeType="1"/>
            </p:cNvSpPr>
            <p:nvPr/>
          </p:nvSpPr>
          <p:spPr bwMode="auto">
            <a:xfrm>
              <a:off x="1166" y="3420"/>
              <a:ext cx="0" cy="34"/>
            </a:xfrm>
            <a:prstGeom prst="line">
              <a:avLst/>
            </a:prstGeom>
            <a:noFill/>
            <a:ln w="9525">
              <a:solidFill>
                <a:srgbClr val="000000"/>
              </a:solidFill>
              <a:round/>
              <a:headEnd/>
              <a:tailEnd/>
            </a:ln>
          </p:spPr>
          <p:txBody>
            <a:bodyPr/>
            <a:lstStyle/>
            <a:p>
              <a:endParaRPr lang="en-US" dirty="0"/>
            </a:p>
          </p:txBody>
        </p:sp>
        <p:sp>
          <p:nvSpPr>
            <p:cNvPr id="377903" name="Line 47"/>
            <p:cNvSpPr>
              <a:spLocks noChangeShapeType="1"/>
            </p:cNvSpPr>
            <p:nvPr/>
          </p:nvSpPr>
          <p:spPr bwMode="auto">
            <a:xfrm>
              <a:off x="1969" y="3420"/>
              <a:ext cx="0" cy="34"/>
            </a:xfrm>
            <a:prstGeom prst="line">
              <a:avLst/>
            </a:prstGeom>
            <a:noFill/>
            <a:ln w="9525">
              <a:solidFill>
                <a:srgbClr val="000000"/>
              </a:solidFill>
              <a:round/>
              <a:headEnd/>
              <a:tailEnd/>
            </a:ln>
          </p:spPr>
          <p:txBody>
            <a:bodyPr/>
            <a:lstStyle/>
            <a:p>
              <a:endParaRPr lang="en-US" dirty="0"/>
            </a:p>
          </p:txBody>
        </p:sp>
        <p:sp>
          <p:nvSpPr>
            <p:cNvPr id="377904" name="Line 48"/>
            <p:cNvSpPr>
              <a:spLocks noChangeShapeType="1"/>
            </p:cNvSpPr>
            <p:nvPr/>
          </p:nvSpPr>
          <p:spPr bwMode="auto">
            <a:xfrm>
              <a:off x="2779" y="3420"/>
              <a:ext cx="0" cy="34"/>
            </a:xfrm>
            <a:prstGeom prst="line">
              <a:avLst/>
            </a:prstGeom>
            <a:noFill/>
            <a:ln w="9525">
              <a:solidFill>
                <a:srgbClr val="000000"/>
              </a:solidFill>
              <a:round/>
              <a:headEnd/>
              <a:tailEnd/>
            </a:ln>
          </p:spPr>
          <p:txBody>
            <a:bodyPr/>
            <a:lstStyle/>
            <a:p>
              <a:endParaRPr lang="en-US" dirty="0"/>
            </a:p>
          </p:txBody>
        </p:sp>
        <p:sp>
          <p:nvSpPr>
            <p:cNvPr id="377905" name="Line 49"/>
            <p:cNvSpPr>
              <a:spLocks noChangeShapeType="1"/>
            </p:cNvSpPr>
            <p:nvPr/>
          </p:nvSpPr>
          <p:spPr bwMode="auto">
            <a:xfrm>
              <a:off x="3588" y="3420"/>
              <a:ext cx="0" cy="34"/>
            </a:xfrm>
            <a:prstGeom prst="line">
              <a:avLst/>
            </a:prstGeom>
            <a:noFill/>
            <a:ln w="9525">
              <a:solidFill>
                <a:srgbClr val="000000"/>
              </a:solidFill>
              <a:round/>
              <a:headEnd/>
              <a:tailEnd/>
            </a:ln>
          </p:spPr>
          <p:txBody>
            <a:bodyPr/>
            <a:lstStyle/>
            <a:p>
              <a:endParaRPr lang="en-US" dirty="0"/>
            </a:p>
          </p:txBody>
        </p:sp>
        <p:sp>
          <p:nvSpPr>
            <p:cNvPr id="377906" name="Line 50"/>
            <p:cNvSpPr>
              <a:spLocks noChangeShapeType="1"/>
            </p:cNvSpPr>
            <p:nvPr/>
          </p:nvSpPr>
          <p:spPr bwMode="auto">
            <a:xfrm>
              <a:off x="4397" y="3420"/>
              <a:ext cx="0" cy="34"/>
            </a:xfrm>
            <a:prstGeom prst="line">
              <a:avLst/>
            </a:prstGeom>
            <a:noFill/>
            <a:ln w="9525">
              <a:solidFill>
                <a:srgbClr val="000000"/>
              </a:solidFill>
              <a:round/>
              <a:headEnd/>
              <a:tailEnd/>
            </a:ln>
          </p:spPr>
          <p:txBody>
            <a:bodyPr/>
            <a:lstStyle/>
            <a:p>
              <a:endParaRPr lang="en-US" dirty="0"/>
            </a:p>
          </p:txBody>
        </p:sp>
        <p:sp>
          <p:nvSpPr>
            <p:cNvPr id="377907" name="Line 51"/>
            <p:cNvSpPr>
              <a:spLocks noChangeShapeType="1"/>
            </p:cNvSpPr>
            <p:nvPr/>
          </p:nvSpPr>
          <p:spPr bwMode="auto">
            <a:xfrm>
              <a:off x="5201" y="3420"/>
              <a:ext cx="0" cy="34"/>
            </a:xfrm>
            <a:prstGeom prst="line">
              <a:avLst/>
            </a:prstGeom>
            <a:noFill/>
            <a:ln w="9525">
              <a:solidFill>
                <a:srgbClr val="000000"/>
              </a:solidFill>
              <a:round/>
              <a:headEnd/>
              <a:tailEnd/>
            </a:ln>
          </p:spPr>
          <p:txBody>
            <a:bodyPr/>
            <a:lstStyle/>
            <a:p>
              <a:endParaRPr lang="en-US" dirty="0"/>
            </a:p>
          </p:txBody>
        </p:sp>
        <p:sp>
          <p:nvSpPr>
            <p:cNvPr id="377908" name="Rectangle 52"/>
            <p:cNvSpPr>
              <a:spLocks noChangeArrowheads="1"/>
            </p:cNvSpPr>
            <p:nvPr/>
          </p:nvSpPr>
          <p:spPr bwMode="auto">
            <a:xfrm>
              <a:off x="1404" y="3493"/>
              <a:ext cx="396"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FY06</a:t>
              </a:r>
              <a:endParaRPr lang="en-US" dirty="0"/>
            </a:p>
          </p:txBody>
        </p:sp>
        <p:sp>
          <p:nvSpPr>
            <p:cNvPr id="377909" name="Rectangle 53"/>
            <p:cNvSpPr>
              <a:spLocks noChangeArrowheads="1"/>
            </p:cNvSpPr>
            <p:nvPr/>
          </p:nvSpPr>
          <p:spPr bwMode="auto">
            <a:xfrm>
              <a:off x="2214" y="3493"/>
              <a:ext cx="396"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FY07</a:t>
              </a:r>
              <a:endParaRPr lang="en-US" dirty="0"/>
            </a:p>
          </p:txBody>
        </p:sp>
        <p:sp>
          <p:nvSpPr>
            <p:cNvPr id="377910" name="Rectangle 54"/>
            <p:cNvSpPr>
              <a:spLocks noChangeArrowheads="1"/>
            </p:cNvSpPr>
            <p:nvPr/>
          </p:nvSpPr>
          <p:spPr bwMode="auto">
            <a:xfrm>
              <a:off x="3023" y="3493"/>
              <a:ext cx="396"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FY08</a:t>
              </a:r>
              <a:endParaRPr lang="en-US" dirty="0"/>
            </a:p>
          </p:txBody>
        </p:sp>
        <p:sp>
          <p:nvSpPr>
            <p:cNvPr id="377911" name="Rectangle 55"/>
            <p:cNvSpPr>
              <a:spLocks noChangeArrowheads="1"/>
            </p:cNvSpPr>
            <p:nvPr/>
          </p:nvSpPr>
          <p:spPr bwMode="auto">
            <a:xfrm>
              <a:off x="3827" y="3493"/>
              <a:ext cx="396"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FY09</a:t>
              </a:r>
              <a:endParaRPr lang="en-US" dirty="0"/>
            </a:p>
          </p:txBody>
        </p:sp>
        <p:sp>
          <p:nvSpPr>
            <p:cNvPr id="377912" name="Rectangle 56"/>
            <p:cNvSpPr>
              <a:spLocks noChangeArrowheads="1"/>
            </p:cNvSpPr>
            <p:nvPr/>
          </p:nvSpPr>
          <p:spPr bwMode="auto">
            <a:xfrm>
              <a:off x="4636" y="3493"/>
              <a:ext cx="396" cy="192"/>
            </a:xfrm>
            <a:prstGeom prst="rect">
              <a:avLst/>
            </a:prstGeom>
            <a:noFill/>
            <a:ln w="9525">
              <a:noFill/>
              <a:miter lim="800000"/>
              <a:headEnd/>
              <a:tailEnd/>
            </a:ln>
          </p:spPr>
          <p:txBody>
            <a:bodyPr wrap="none" lIns="0" tIns="0" rIns="0" bIns="0">
              <a:spAutoFit/>
            </a:bodyPr>
            <a:lstStyle/>
            <a:p>
              <a:r>
                <a:rPr lang="en-US" sz="1700" b="1" dirty="0">
                  <a:solidFill>
                    <a:srgbClr val="000000"/>
                  </a:solidFill>
                </a:rPr>
                <a:t>FY10</a:t>
              </a:r>
              <a:endParaRPr lang="en-US" dirty="0"/>
            </a:p>
          </p:txBody>
        </p:sp>
      </p:grpSp>
    </p:spTree>
    <p:extLst>
      <p:ext uri="{BB962C8B-B14F-4D97-AF65-F5344CB8AC3E}">
        <p14:creationId xmlns="" xmlns:p14="http://schemas.microsoft.com/office/powerpoint/2010/main" val="8098120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2"/>
          </p:nvPr>
        </p:nvSpPr>
        <p:spPr/>
        <p:txBody>
          <a:bodyPr/>
          <a:lstStyle/>
          <a:p>
            <a:fld id="{7214889F-F834-4A05-A2DC-10838D8D729F}" type="slidenum">
              <a:rPr lang="en-US"/>
              <a:pPr/>
              <a:t>15</a:t>
            </a:fld>
            <a:endParaRPr lang="en-US" dirty="0"/>
          </a:p>
        </p:txBody>
      </p:sp>
      <p:sp>
        <p:nvSpPr>
          <p:cNvPr id="379906" name="Rectangle 2"/>
          <p:cNvSpPr>
            <a:spLocks noGrp="1" noChangeArrowheads="1"/>
          </p:cNvSpPr>
          <p:nvPr>
            <p:ph type="title" idx="4294967295"/>
          </p:nvPr>
        </p:nvSpPr>
        <p:spPr>
          <a:xfrm>
            <a:off x="0" y="274638"/>
            <a:ext cx="8229600" cy="1143000"/>
          </a:xfrm>
        </p:spPr>
        <p:txBody>
          <a:bodyPr/>
          <a:lstStyle/>
          <a:p>
            <a:r>
              <a:rPr lang="en-US" dirty="0"/>
              <a:t>FY 2006–FY 2010</a:t>
            </a:r>
            <a:br>
              <a:rPr lang="en-US" dirty="0"/>
            </a:br>
            <a:r>
              <a:rPr lang="en-US" sz="2800" i="1" dirty="0"/>
              <a:t>Percent of Total Violations Issued as Serious</a:t>
            </a:r>
          </a:p>
        </p:txBody>
      </p:sp>
      <p:grpSp>
        <p:nvGrpSpPr>
          <p:cNvPr id="2" name="Group 57"/>
          <p:cNvGrpSpPr>
            <a:grpSpLocks/>
          </p:cNvGrpSpPr>
          <p:nvPr/>
        </p:nvGrpSpPr>
        <p:grpSpPr bwMode="auto">
          <a:xfrm>
            <a:off x="608013" y="1828800"/>
            <a:ext cx="7926387" cy="4114800"/>
            <a:chOff x="383" y="1152"/>
            <a:chExt cx="4993" cy="2592"/>
          </a:xfrm>
        </p:grpSpPr>
        <p:sp>
          <p:nvSpPr>
            <p:cNvPr id="379908" name="AutoShape 4"/>
            <p:cNvSpPr>
              <a:spLocks noChangeAspect="1" noChangeArrowheads="1" noTextEdit="1"/>
            </p:cNvSpPr>
            <p:nvPr/>
          </p:nvSpPr>
          <p:spPr bwMode="auto">
            <a:xfrm>
              <a:off x="383" y="1152"/>
              <a:ext cx="4993" cy="2592"/>
            </a:xfrm>
            <a:prstGeom prst="rect">
              <a:avLst/>
            </a:prstGeom>
            <a:noFill/>
            <a:ln w="9525">
              <a:noFill/>
              <a:miter lim="800000"/>
              <a:headEnd/>
              <a:tailEnd/>
            </a:ln>
          </p:spPr>
          <p:txBody>
            <a:bodyPr/>
            <a:lstStyle/>
            <a:p>
              <a:endParaRPr lang="en-US" dirty="0"/>
            </a:p>
          </p:txBody>
        </p:sp>
        <p:sp>
          <p:nvSpPr>
            <p:cNvPr id="379910" name="Freeform 6"/>
            <p:cNvSpPr>
              <a:spLocks/>
            </p:cNvSpPr>
            <p:nvPr/>
          </p:nvSpPr>
          <p:spPr bwMode="auto">
            <a:xfrm>
              <a:off x="1001" y="3307"/>
              <a:ext cx="4173" cy="77"/>
            </a:xfrm>
            <a:custGeom>
              <a:avLst/>
              <a:gdLst/>
              <a:ahLst/>
              <a:cxnLst>
                <a:cxn ang="0">
                  <a:pos x="0" y="77"/>
                </a:cxn>
                <a:cxn ang="0">
                  <a:pos x="110" y="0"/>
                </a:cxn>
                <a:cxn ang="0">
                  <a:pos x="4173" y="0"/>
                </a:cxn>
                <a:cxn ang="0">
                  <a:pos x="4063" y="77"/>
                </a:cxn>
                <a:cxn ang="0">
                  <a:pos x="0" y="77"/>
                </a:cxn>
              </a:cxnLst>
              <a:rect l="0" t="0" r="r" b="b"/>
              <a:pathLst>
                <a:path w="4173" h="77">
                  <a:moveTo>
                    <a:pt x="0" y="77"/>
                  </a:moveTo>
                  <a:lnTo>
                    <a:pt x="110" y="0"/>
                  </a:lnTo>
                  <a:lnTo>
                    <a:pt x="4173" y="0"/>
                  </a:lnTo>
                  <a:lnTo>
                    <a:pt x="4063" y="77"/>
                  </a:lnTo>
                  <a:lnTo>
                    <a:pt x="0" y="77"/>
                  </a:lnTo>
                  <a:close/>
                </a:path>
              </a:pathLst>
            </a:custGeom>
            <a:solidFill>
              <a:srgbClr val="808080"/>
            </a:solidFill>
            <a:ln w="9525">
              <a:noFill/>
              <a:round/>
              <a:headEnd/>
              <a:tailEnd/>
            </a:ln>
          </p:spPr>
          <p:txBody>
            <a:bodyPr/>
            <a:lstStyle/>
            <a:p>
              <a:endParaRPr lang="en-US" dirty="0"/>
            </a:p>
          </p:txBody>
        </p:sp>
        <p:sp>
          <p:nvSpPr>
            <p:cNvPr id="379911" name="Freeform 7"/>
            <p:cNvSpPr>
              <a:spLocks/>
            </p:cNvSpPr>
            <p:nvPr/>
          </p:nvSpPr>
          <p:spPr bwMode="auto">
            <a:xfrm>
              <a:off x="1001" y="1278"/>
              <a:ext cx="110" cy="2106"/>
            </a:xfrm>
            <a:custGeom>
              <a:avLst/>
              <a:gdLst/>
              <a:ahLst/>
              <a:cxnLst>
                <a:cxn ang="0">
                  <a:pos x="0" y="2106"/>
                </a:cxn>
                <a:cxn ang="0">
                  <a:pos x="0" y="76"/>
                </a:cxn>
                <a:cxn ang="0">
                  <a:pos x="110" y="0"/>
                </a:cxn>
                <a:cxn ang="0">
                  <a:pos x="110" y="2029"/>
                </a:cxn>
                <a:cxn ang="0">
                  <a:pos x="0" y="2106"/>
                </a:cxn>
              </a:cxnLst>
              <a:rect l="0" t="0" r="r" b="b"/>
              <a:pathLst>
                <a:path w="110" h="2106">
                  <a:moveTo>
                    <a:pt x="0" y="2106"/>
                  </a:moveTo>
                  <a:lnTo>
                    <a:pt x="0" y="76"/>
                  </a:lnTo>
                  <a:lnTo>
                    <a:pt x="110" y="0"/>
                  </a:lnTo>
                  <a:lnTo>
                    <a:pt x="110" y="2029"/>
                  </a:lnTo>
                  <a:lnTo>
                    <a:pt x="0" y="2106"/>
                  </a:lnTo>
                  <a:close/>
                </a:path>
              </a:pathLst>
            </a:custGeom>
            <a:noFill/>
            <a:ln w="9525">
              <a:noFill/>
              <a:round/>
              <a:headEnd/>
              <a:tailEnd/>
            </a:ln>
          </p:spPr>
          <p:txBody>
            <a:bodyPr/>
            <a:lstStyle/>
            <a:p>
              <a:endParaRPr lang="en-US" dirty="0"/>
            </a:p>
          </p:txBody>
        </p:sp>
        <p:sp>
          <p:nvSpPr>
            <p:cNvPr id="379912" name="Rectangle 8"/>
            <p:cNvSpPr>
              <a:spLocks noChangeArrowheads="1"/>
            </p:cNvSpPr>
            <p:nvPr/>
          </p:nvSpPr>
          <p:spPr bwMode="auto">
            <a:xfrm>
              <a:off x="1111" y="1278"/>
              <a:ext cx="4063" cy="2029"/>
            </a:xfrm>
            <a:prstGeom prst="rect">
              <a:avLst/>
            </a:prstGeom>
            <a:noFill/>
            <a:ln w="9525">
              <a:noFill/>
              <a:miter lim="800000"/>
              <a:headEnd/>
              <a:tailEnd/>
            </a:ln>
          </p:spPr>
          <p:txBody>
            <a:bodyPr/>
            <a:lstStyle/>
            <a:p>
              <a:endParaRPr lang="en-US" dirty="0"/>
            </a:p>
          </p:txBody>
        </p:sp>
        <p:sp>
          <p:nvSpPr>
            <p:cNvPr id="379913" name="Freeform 9"/>
            <p:cNvSpPr>
              <a:spLocks/>
            </p:cNvSpPr>
            <p:nvPr/>
          </p:nvSpPr>
          <p:spPr bwMode="auto">
            <a:xfrm>
              <a:off x="1001" y="3307"/>
              <a:ext cx="4173" cy="77"/>
            </a:xfrm>
            <a:custGeom>
              <a:avLst/>
              <a:gdLst/>
              <a:ahLst/>
              <a:cxnLst>
                <a:cxn ang="0">
                  <a:pos x="4173" y="0"/>
                </a:cxn>
                <a:cxn ang="0">
                  <a:pos x="4063" y="77"/>
                </a:cxn>
                <a:cxn ang="0">
                  <a:pos x="0" y="77"/>
                </a:cxn>
                <a:cxn ang="0">
                  <a:pos x="110" y="0"/>
                </a:cxn>
                <a:cxn ang="0">
                  <a:pos x="4173" y="0"/>
                </a:cxn>
              </a:cxnLst>
              <a:rect l="0" t="0" r="r" b="b"/>
              <a:pathLst>
                <a:path w="4173" h="77">
                  <a:moveTo>
                    <a:pt x="4173" y="0"/>
                  </a:moveTo>
                  <a:lnTo>
                    <a:pt x="4063" y="77"/>
                  </a:lnTo>
                  <a:lnTo>
                    <a:pt x="0" y="77"/>
                  </a:lnTo>
                  <a:lnTo>
                    <a:pt x="110" y="0"/>
                  </a:lnTo>
                  <a:lnTo>
                    <a:pt x="4173" y="0"/>
                  </a:lnTo>
                  <a:close/>
                </a:path>
              </a:pathLst>
            </a:custGeom>
            <a:noFill/>
            <a:ln w="9525">
              <a:solidFill>
                <a:srgbClr val="000000"/>
              </a:solidFill>
              <a:prstDash val="solid"/>
              <a:round/>
              <a:headEnd/>
              <a:tailEnd/>
            </a:ln>
          </p:spPr>
          <p:txBody>
            <a:bodyPr/>
            <a:lstStyle/>
            <a:p>
              <a:endParaRPr lang="en-US" dirty="0"/>
            </a:p>
          </p:txBody>
        </p:sp>
        <p:sp>
          <p:nvSpPr>
            <p:cNvPr id="379914" name="Freeform 10"/>
            <p:cNvSpPr>
              <a:spLocks/>
            </p:cNvSpPr>
            <p:nvPr/>
          </p:nvSpPr>
          <p:spPr bwMode="auto">
            <a:xfrm>
              <a:off x="1001" y="1278"/>
              <a:ext cx="110" cy="2106"/>
            </a:xfrm>
            <a:custGeom>
              <a:avLst/>
              <a:gdLst/>
              <a:ahLst/>
              <a:cxnLst>
                <a:cxn ang="0">
                  <a:pos x="0" y="2106"/>
                </a:cxn>
                <a:cxn ang="0">
                  <a:pos x="0" y="76"/>
                </a:cxn>
                <a:cxn ang="0">
                  <a:pos x="110" y="0"/>
                </a:cxn>
                <a:cxn ang="0">
                  <a:pos x="110" y="2029"/>
                </a:cxn>
                <a:cxn ang="0">
                  <a:pos x="0" y="2106"/>
                </a:cxn>
              </a:cxnLst>
              <a:rect l="0" t="0" r="r" b="b"/>
              <a:pathLst>
                <a:path w="110" h="2106">
                  <a:moveTo>
                    <a:pt x="0" y="2106"/>
                  </a:moveTo>
                  <a:lnTo>
                    <a:pt x="0" y="76"/>
                  </a:lnTo>
                  <a:lnTo>
                    <a:pt x="110" y="0"/>
                  </a:lnTo>
                  <a:lnTo>
                    <a:pt x="110" y="2029"/>
                  </a:lnTo>
                  <a:lnTo>
                    <a:pt x="0" y="2106"/>
                  </a:lnTo>
                  <a:close/>
                </a:path>
              </a:pathLst>
            </a:custGeom>
            <a:noFill/>
            <a:ln w="9525">
              <a:noFill/>
              <a:round/>
              <a:headEnd/>
              <a:tailEnd/>
            </a:ln>
          </p:spPr>
          <p:txBody>
            <a:bodyPr/>
            <a:lstStyle/>
            <a:p>
              <a:endParaRPr lang="en-US" dirty="0"/>
            </a:p>
          </p:txBody>
        </p:sp>
        <p:sp>
          <p:nvSpPr>
            <p:cNvPr id="379915" name="Rectangle 11"/>
            <p:cNvSpPr>
              <a:spLocks noChangeArrowheads="1"/>
            </p:cNvSpPr>
            <p:nvPr/>
          </p:nvSpPr>
          <p:spPr bwMode="auto">
            <a:xfrm>
              <a:off x="1111" y="1278"/>
              <a:ext cx="4063" cy="2029"/>
            </a:xfrm>
            <a:prstGeom prst="rect">
              <a:avLst/>
            </a:prstGeom>
            <a:noFill/>
            <a:ln w="9525">
              <a:noFill/>
              <a:miter lim="800000"/>
              <a:headEnd/>
              <a:tailEnd/>
            </a:ln>
          </p:spPr>
          <p:txBody>
            <a:bodyPr/>
            <a:lstStyle/>
            <a:p>
              <a:endParaRPr lang="en-US" dirty="0"/>
            </a:p>
          </p:txBody>
        </p:sp>
        <p:sp>
          <p:nvSpPr>
            <p:cNvPr id="379916" name="Freeform 12"/>
            <p:cNvSpPr>
              <a:spLocks/>
            </p:cNvSpPr>
            <p:nvPr/>
          </p:nvSpPr>
          <p:spPr bwMode="auto">
            <a:xfrm>
              <a:off x="1568" y="1823"/>
              <a:ext cx="115" cy="1561"/>
            </a:xfrm>
            <a:custGeom>
              <a:avLst/>
              <a:gdLst/>
              <a:ahLst/>
              <a:cxnLst>
                <a:cxn ang="0">
                  <a:pos x="0" y="1561"/>
                </a:cxn>
                <a:cxn ang="0">
                  <a:pos x="0" y="82"/>
                </a:cxn>
                <a:cxn ang="0">
                  <a:pos x="115" y="0"/>
                </a:cxn>
                <a:cxn ang="0">
                  <a:pos x="115" y="1484"/>
                </a:cxn>
                <a:cxn ang="0">
                  <a:pos x="0" y="1561"/>
                </a:cxn>
              </a:cxnLst>
              <a:rect l="0" t="0" r="r" b="b"/>
              <a:pathLst>
                <a:path w="115" h="1561">
                  <a:moveTo>
                    <a:pt x="0" y="1561"/>
                  </a:moveTo>
                  <a:lnTo>
                    <a:pt x="0" y="82"/>
                  </a:lnTo>
                  <a:lnTo>
                    <a:pt x="115" y="0"/>
                  </a:lnTo>
                  <a:lnTo>
                    <a:pt x="115" y="1484"/>
                  </a:lnTo>
                  <a:lnTo>
                    <a:pt x="0" y="1561"/>
                  </a:lnTo>
                  <a:close/>
                </a:path>
              </a:pathLst>
            </a:custGeom>
            <a:solidFill>
              <a:srgbClr val="1A1A4D"/>
            </a:solidFill>
            <a:ln w="9525">
              <a:solidFill>
                <a:srgbClr val="000000"/>
              </a:solidFill>
              <a:prstDash val="solid"/>
              <a:round/>
              <a:headEnd/>
              <a:tailEnd/>
            </a:ln>
          </p:spPr>
          <p:txBody>
            <a:bodyPr/>
            <a:lstStyle/>
            <a:p>
              <a:endParaRPr lang="en-US" dirty="0"/>
            </a:p>
          </p:txBody>
        </p:sp>
        <p:sp>
          <p:nvSpPr>
            <p:cNvPr id="379917" name="Rectangle 13"/>
            <p:cNvSpPr>
              <a:spLocks noChangeArrowheads="1"/>
            </p:cNvSpPr>
            <p:nvPr/>
          </p:nvSpPr>
          <p:spPr bwMode="auto">
            <a:xfrm>
              <a:off x="1244" y="1905"/>
              <a:ext cx="324" cy="1479"/>
            </a:xfrm>
            <a:prstGeom prst="rect">
              <a:avLst/>
            </a:prstGeom>
            <a:solidFill>
              <a:srgbClr val="333399"/>
            </a:solidFill>
            <a:ln w="9525">
              <a:solidFill>
                <a:srgbClr val="000000"/>
              </a:solidFill>
              <a:miter lim="800000"/>
              <a:headEnd/>
              <a:tailEnd/>
            </a:ln>
          </p:spPr>
          <p:txBody>
            <a:bodyPr/>
            <a:lstStyle/>
            <a:p>
              <a:endParaRPr lang="en-US" dirty="0"/>
            </a:p>
          </p:txBody>
        </p:sp>
        <p:sp>
          <p:nvSpPr>
            <p:cNvPr id="379918" name="Freeform 14"/>
            <p:cNvSpPr>
              <a:spLocks/>
            </p:cNvSpPr>
            <p:nvPr/>
          </p:nvSpPr>
          <p:spPr bwMode="auto">
            <a:xfrm>
              <a:off x="1244" y="1823"/>
              <a:ext cx="439" cy="82"/>
            </a:xfrm>
            <a:custGeom>
              <a:avLst/>
              <a:gdLst/>
              <a:ahLst/>
              <a:cxnLst>
                <a:cxn ang="0">
                  <a:pos x="324" y="82"/>
                </a:cxn>
                <a:cxn ang="0">
                  <a:pos x="439" y="0"/>
                </a:cxn>
                <a:cxn ang="0">
                  <a:pos x="110" y="0"/>
                </a:cxn>
                <a:cxn ang="0">
                  <a:pos x="0" y="82"/>
                </a:cxn>
                <a:cxn ang="0">
                  <a:pos x="324" y="82"/>
                </a:cxn>
              </a:cxnLst>
              <a:rect l="0" t="0" r="r" b="b"/>
              <a:pathLst>
                <a:path w="439" h="82">
                  <a:moveTo>
                    <a:pt x="324" y="82"/>
                  </a:moveTo>
                  <a:lnTo>
                    <a:pt x="439" y="0"/>
                  </a:lnTo>
                  <a:lnTo>
                    <a:pt x="110" y="0"/>
                  </a:lnTo>
                  <a:lnTo>
                    <a:pt x="0" y="82"/>
                  </a:lnTo>
                  <a:lnTo>
                    <a:pt x="324" y="82"/>
                  </a:lnTo>
                  <a:close/>
                </a:path>
              </a:pathLst>
            </a:custGeom>
            <a:solidFill>
              <a:srgbClr val="262673"/>
            </a:solidFill>
            <a:ln w="9525">
              <a:solidFill>
                <a:srgbClr val="000000"/>
              </a:solidFill>
              <a:prstDash val="solid"/>
              <a:round/>
              <a:headEnd/>
              <a:tailEnd/>
            </a:ln>
          </p:spPr>
          <p:txBody>
            <a:bodyPr/>
            <a:lstStyle/>
            <a:p>
              <a:endParaRPr lang="en-US" dirty="0"/>
            </a:p>
          </p:txBody>
        </p:sp>
        <p:sp>
          <p:nvSpPr>
            <p:cNvPr id="379919" name="Rectangle 15"/>
            <p:cNvSpPr>
              <a:spLocks noChangeArrowheads="1"/>
            </p:cNvSpPr>
            <p:nvPr/>
          </p:nvSpPr>
          <p:spPr bwMode="auto">
            <a:xfrm>
              <a:off x="1377" y="1621"/>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73%</a:t>
              </a:r>
              <a:endParaRPr lang="en-US" dirty="0"/>
            </a:p>
          </p:txBody>
        </p:sp>
        <p:sp>
          <p:nvSpPr>
            <p:cNvPr id="379920" name="Freeform 16"/>
            <p:cNvSpPr>
              <a:spLocks/>
            </p:cNvSpPr>
            <p:nvPr/>
          </p:nvSpPr>
          <p:spPr bwMode="auto">
            <a:xfrm>
              <a:off x="2383" y="1763"/>
              <a:ext cx="109" cy="1621"/>
            </a:xfrm>
            <a:custGeom>
              <a:avLst/>
              <a:gdLst/>
              <a:ahLst/>
              <a:cxnLst>
                <a:cxn ang="0">
                  <a:pos x="0" y="1621"/>
                </a:cxn>
                <a:cxn ang="0">
                  <a:pos x="0" y="77"/>
                </a:cxn>
                <a:cxn ang="0">
                  <a:pos x="109" y="0"/>
                </a:cxn>
                <a:cxn ang="0">
                  <a:pos x="109" y="1544"/>
                </a:cxn>
                <a:cxn ang="0">
                  <a:pos x="0" y="1621"/>
                </a:cxn>
              </a:cxnLst>
              <a:rect l="0" t="0" r="r" b="b"/>
              <a:pathLst>
                <a:path w="109" h="1621">
                  <a:moveTo>
                    <a:pt x="0" y="1621"/>
                  </a:moveTo>
                  <a:lnTo>
                    <a:pt x="0" y="77"/>
                  </a:lnTo>
                  <a:lnTo>
                    <a:pt x="109" y="0"/>
                  </a:lnTo>
                  <a:lnTo>
                    <a:pt x="109" y="1544"/>
                  </a:lnTo>
                  <a:lnTo>
                    <a:pt x="0" y="1621"/>
                  </a:lnTo>
                  <a:close/>
                </a:path>
              </a:pathLst>
            </a:custGeom>
            <a:solidFill>
              <a:srgbClr val="1A1A4D"/>
            </a:solidFill>
            <a:ln w="9525">
              <a:solidFill>
                <a:srgbClr val="000000"/>
              </a:solidFill>
              <a:prstDash val="solid"/>
              <a:round/>
              <a:headEnd/>
              <a:tailEnd/>
            </a:ln>
          </p:spPr>
          <p:txBody>
            <a:bodyPr/>
            <a:lstStyle/>
            <a:p>
              <a:endParaRPr lang="en-US" dirty="0"/>
            </a:p>
          </p:txBody>
        </p:sp>
        <p:sp>
          <p:nvSpPr>
            <p:cNvPr id="379921" name="Rectangle 17"/>
            <p:cNvSpPr>
              <a:spLocks noChangeArrowheads="1"/>
            </p:cNvSpPr>
            <p:nvPr/>
          </p:nvSpPr>
          <p:spPr bwMode="auto">
            <a:xfrm>
              <a:off x="2059" y="1840"/>
              <a:ext cx="324" cy="1544"/>
            </a:xfrm>
            <a:prstGeom prst="rect">
              <a:avLst/>
            </a:prstGeom>
            <a:solidFill>
              <a:srgbClr val="333399"/>
            </a:solidFill>
            <a:ln w="9525">
              <a:solidFill>
                <a:srgbClr val="000000"/>
              </a:solidFill>
              <a:miter lim="800000"/>
              <a:headEnd/>
              <a:tailEnd/>
            </a:ln>
          </p:spPr>
          <p:txBody>
            <a:bodyPr/>
            <a:lstStyle/>
            <a:p>
              <a:endParaRPr lang="en-US" dirty="0"/>
            </a:p>
          </p:txBody>
        </p:sp>
        <p:sp>
          <p:nvSpPr>
            <p:cNvPr id="379922" name="Freeform 18"/>
            <p:cNvSpPr>
              <a:spLocks/>
            </p:cNvSpPr>
            <p:nvPr/>
          </p:nvSpPr>
          <p:spPr bwMode="auto">
            <a:xfrm>
              <a:off x="2059" y="1763"/>
              <a:ext cx="433" cy="77"/>
            </a:xfrm>
            <a:custGeom>
              <a:avLst/>
              <a:gdLst/>
              <a:ahLst/>
              <a:cxnLst>
                <a:cxn ang="0">
                  <a:pos x="324" y="77"/>
                </a:cxn>
                <a:cxn ang="0">
                  <a:pos x="433" y="0"/>
                </a:cxn>
                <a:cxn ang="0">
                  <a:pos x="110" y="0"/>
                </a:cxn>
                <a:cxn ang="0">
                  <a:pos x="0" y="77"/>
                </a:cxn>
                <a:cxn ang="0">
                  <a:pos x="324" y="77"/>
                </a:cxn>
              </a:cxnLst>
              <a:rect l="0" t="0" r="r" b="b"/>
              <a:pathLst>
                <a:path w="433" h="77">
                  <a:moveTo>
                    <a:pt x="324" y="77"/>
                  </a:moveTo>
                  <a:lnTo>
                    <a:pt x="433" y="0"/>
                  </a:lnTo>
                  <a:lnTo>
                    <a:pt x="110" y="0"/>
                  </a:lnTo>
                  <a:lnTo>
                    <a:pt x="0" y="77"/>
                  </a:lnTo>
                  <a:lnTo>
                    <a:pt x="324" y="77"/>
                  </a:lnTo>
                  <a:close/>
                </a:path>
              </a:pathLst>
            </a:custGeom>
            <a:solidFill>
              <a:srgbClr val="262673"/>
            </a:solidFill>
            <a:ln w="9525">
              <a:solidFill>
                <a:srgbClr val="000000"/>
              </a:solidFill>
              <a:prstDash val="solid"/>
              <a:round/>
              <a:headEnd/>
              <a:tailEnd/>
            </a:ln>
          </p:spPr>
          <p:txBody>
            <a:bodyPr/>
            <a:lstStyle/>
            <a:p>
              <a:endParaRPr lang="en-US" dirty="0"/>
            </a:p>
          </p:txBody>
        </p:sp>
        <p:sp>
          <p:nvSpPr>
            <p:cNvPr id="379923" name="Rectangle 19"/>
            <p:cNvSpPr>
              <a:spLocks noChangeArrowheads="1"/>
            </p:cNvSpPr>
            <p:nvPr/>
          </p:nvSpPr>
          <p:spPr bwMode="auto">
            <a:xfrm>
              <a:off x="2215" y="1583"/>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76%</a:t>
              </a:r>
              <a:endParaRPr lang="en-US" dirty="0"/>
            </a:p>
          </p:txBody>
        </p:sp>
        <p:sp>
          <p:nvSpPr>
            <p:cNvPr id="379924" name="Freeform 20"/>
            <p:cNvSpPr>
              <a:spLocks/>
            </p:cNvSpPr>
            <p:nvPr/>
          </p:nvSpPr>
          <p:spPr bwMode="auto">
            <a:xfrm>
              <a:off x="3192" y="1741"/>
              <a:ext cx="115" cy="1643"/>
            </a:xfrm>
            <a:custGeom>
              <a:avLst/>
              <a:gdLst/>
              <a:ahLst/>
              <a:cxnLst>
                <a:cxn ang="0">
                  <a:pos x="0" y="1643"/>
                </a:cxn>
                <a:cxn ang="0">
                  <a:pos x="0" y="82"/>
                </a:cxn>
                <a:cxn ang="0">
                  <a:pos x="115" y="0"/>
                </a:cxn>
                <a:cxn ang="0">
                  <a:pos x="115" y="1566"/>
                </a:cxn>
                <a:cxn ang="0">
                  <a:pos x="0" y="1643"/>
                </a:cxn>
              </a:cxnLst>
              <a:rect l="0" t="0" r="r" b="b"/>
              <a:pathLst>
                <a:path w="115" h="1643">
                  <a:moveTo>
                    <a:pt x="0" y="1643"/>
                  </a:moveTo>
                  <a:lnTo>
                    <a:pt x="0" y="82"/>
                  </a:lnTo>
                  <a:lnTo>
                    <a:pt x="115" y="0"/>
                  </a:lnTo>
                  <a:lnTo>
                    <a:pt x="115" y="1566"/>
                  </a:lnTo>
                  <a:lnTo>
                    <a:pt x="0" y="1643"/>
                  </a:lnTo>
                  <a:close/>
                </a:path>
              </a:pathLst>
            </a:custGeom>
            <a:solidFill>
              <a:srgbClr val="1A1A4D"/>
            </a:solidFill>
            <a:ln w="9525">
              <a:solidFill>
                <a:srgbClr val="000000"/>
              </a:solidFill>
              <a:prstDash val="solid"/>
              <a:round/>
              <a:headEnd/>
              <a:tailEnd/>
            </a:ln>
          </p:spPr>
          <p:txBody>
            <a:bodyPr/>
            <a:lstStyle/>
            <a:p>
              <a:endParaRPr lang="en-US" dirty="0"/>
            </a:p>
          </p:txBody>
        </p:sp>
        <p:sp>
          <p:nvSpPr>
            <p:cNvPr id="379925" name="Rectangle 21"/>
            <p:cNvSpPr>
              <a:spLocks noChangeArrowheads="1"/>
            </p:cNvSpPr>
            <p:nvPr/>
          </p:nvSpPr>
          <p:spPr bwMode="auto">
            <a:xfrm>
              <a:off x="2868" y="1823"/>
              <a:ext cx="324" cy="1561"/>
            </a:xfrm>
            <a:prstGeom prst="rect">
              <a:avLst/>
            </a:prstGeom>
            <a:solidFill>
              <a:srgbClr val="333399"/>
            </a:solidFill>
            <a:ln w="9525">
              <a:solidFill>
                <a:srgbClr val="000000"/>
              </a:solidFill>
              <a:miter lim="800000"/>
              <a:headEnd/>
              <a:tailEnd/>
            </a:ln>
          </p:spPr>
          <p:txBody>
            <a:bodyPr/>
            <a:lstStyle/>
            <a:p>
              <a:endParaRPr lang="en-US" dirty="0"/>
            </a:p>
          </p:txBody>
        </p:sp>
        <p:sp>
          <p:nvSpPr>
            <p:cNvPr id="379926" name="Freeform 22"/>
            <p:cNvSpPr>
              <a:spLocks/>
            </p:cNvSpPr>
            <p:nvPr/>
          </p:nvSpPr>
          <p:spPr bwMode="auto">
            <a:xfrm>
              <a:off x="2868" y="1741"/>
              <a:ext cx="439" cy="82"/>
            </a:xfrm>
            <a:custGeom>
              <a:avLst/>
              <a:gdLst/>
              <a:ahLst/>
              <a:cxnLst>
                <a:cxn ang="0">
                  <a:pos x="324" y="82"/>
                </a:cxn>
                <a:cxn ang="0">
                  <a:pos x="439" y="0"/>
                </a:cxn>
                <a:cxn ang="0">
                  <a:pos x="116" y="0"/>
                </a:cxn>
                <a:cxn ang="0">
                  <a:pos x="0" y="82"/>
                </a:cxn>
                <a:cxn ang="0">
                  <a:pos x="324" y="82"/>
                </a:cxn>
              </a:cxnLst>
              <a:rect l="0" t="0" r="r" b="b"/>
              <a:pathLst>
                <a:path w="439" h="82">
                  <a:moveTo>
                    <a:pt x="324" y="82"/>
                  </a:moveTo>
                  <a:lnTo>
                    <a:pt x="439" y="0"/>
                  </a:lnTo>
                  <a:lnTo>
                    <a:pt x="116" y="0"/>
                  </a:lnTo>
                  <a:lnTo>
                    <a:pt x="0" y="82"/>
                  </a:lnTo>
                  <a:lnTo>
                    <a:pt x="324" y="82"/>
                  </a:lnTo>
                  <a:close/>
                </a:path>
              </a:pathLst>
            </a:custGeom>
            <a:solidFill>
              <a:srgbClr val="262673"/>
            </a:solidFill>
            <a:ln w="9525">
              <a:solidFill>
                <a:srgbClr val="000000"/>
              </a:solidFill>
              <a:prstDash val="solid"/>
              <a:round/>
              <a:headEnd/>
              <a:tailEnd/>
            </a:ln>
          </p:spPr>
          <p:txBody>
            <a:bodyPr/>
            <a:lstStyle/>
            <a:p>
              <a:endParaRPr lang="en-US" dirty="0"/>
            </a:p>
          </p:txBody>
        </p:sp>
        <p:sp>
          <p:nvSpPr>
            <p:cNvPr id="379927" name="Rectangle 23"/>
            <p:cNvSpPr>
              <a:spLocks noChangeArrowheads="1"/>
            </p:cNvSpPr>
            <p:nvPr/>
          </p:nvSpPr>
          <p:spPr bwMode="auto">
            <a:xfrm>
              <a:off x="3036" y="1556"/>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77%</a:t>
              </a:r>
              <a:endParaRPr lang="en-US" dirty="0"/>
            </a:p>
          </p:txBody>
        </p:sp>
        <p:sp>
          <p:nvSpPr>
            <p:cNvPr id="379928" name="Freeform 24"/>
            <p:cNvSpPr>
              <a:spLocks/>
            </p:cNvSpPr>
            <p:nvPr/>
          </p:nvSpPr>
          <p:spPr bwMode="auto">
            <a:xfrm>
              <a:off x="4006" y="1741"/>
              <a:ext cx="110" cy="1643"/>
            </a:xfrm>
            <a:custGeom>
              <a:avLst/>
              <a:gdLst/>
              <a:ahLst/>
              <a:cxnLst>
                <a:cxn ang="0">
                  <a:pos x="0" y="1643"/>
                </a:cxn>
                <a:cxn ang="0">
                  <a:pos x="0" y="82"/>
                </a:cxn>
                <a:cxn ang="0">
                  <a:pos x="110" y="0"/>
                </a:cxn>
                <a:cxn ang="0">
                  <a:pos x="110" y="1566"/>
                </a:cxn>
                <a:cxn ang="0">
                  <a:pos x="0" y="1643"/>
                </a:cxn>
              </a:cxnLst>
              <a:rect l="0" t="0" r="r" b="b"/>
              <a:pathLst>
                <a:path w="110" h="1643">
                  <a:moveTo>
                    <a:pt x="0" y="1643"/>
                  </a:moveTo>
                  <a:lnTo>
                    <a:pt x="0" y="82"/>
                  </a:lnTo>
                  <a:lnTo>
                    <a:pt x="110" y="0"/>
                  </a:lnTo>
                  <a:lnTo>
                    <a:pt x="110" y="1566"/>
                  </a:lnTo>
                  <a:lnTo>
                    <a:pt x="0" y="1643"/>
                  </a:lnTo>
                  <a:close/>
                </a:path>
              </a:pathLst>
            </a:custGeom>
            <a:solidFill>
              <a:srgbClr val="1A1A4D"/>
            </a:solidFill>
            <a:ln w="9525">
              <a:solidFill>
                <a:srgbClr val="000000"/>
              </a:solidFill>
              <a:prstDash val="solid"/>
              <a:round/>
              <a:headEnd/>
              <a:tailEnd/>
            </a:ln>
          </p:spPr>
          <p:txBody>
            <a:bodyPr/>
            <a:lstStyle/>
            <a:p>
              <a:endParaRPr lang="en-US" dirty="0"/>
            </a:p>
          </p:txBody>
        </p:sp>
        <p:sp>
          <p:nvSpPr>
            <p:cNvPr id="379929" name="Rectangle 25"/>
            <p:cNvSpPr>
              <a:spLocks noChangeArrowheads="1"/>
            </p:cNvSpPr>
            <p:nvPr/>
          </p:nvSpPr>
          <p:spPr bwMode="auto">
            <a:xfrm>
              <a:off x="3683" y="1823"/>
              <a:ext cx="323" cy="1561"/>
            </a:xfrm>
            <a:prstGeom prst="rect">
              <a:avLst/>
            </a:prstGeom>
            <a:solidFill>
              <a:srgbClr val="333399"/>
            </a:solidFill>
            <a:ln w="9525">
              <a:solidFill>
                <a:srgbClr val="000000"/>
              </a:solidFill>
              <a:miter lim="800000"/>
              <a:headEnd/>
              <a:tailEnd/>
            </a:ln>
          </p:spPr>
          <p:txBody>
            <a:bodyPr/>
            <a:lstStyle/>
            <a:p>
              <a:endParaRPr lang="en-US" dirty="0"/>
            </a:p>
          </p:txBody>
        </p:sp>
        <p:sp>
          <p:nvSpPr>
            <p:cNvPr id="379930" name="Freeform 26"/>
            <p:cNvSpPr>
              <a:spLocks/>
            </p:cNvSpPr>
            <p:nvPr/>
          </p:nvSpPr>
          <p:spPr bwMode="auto">
            <a:xfrm>
              <a:off x="3683" y="1741"/>
              <a:ext cx="433" cy="82"/>
            </a:xfrm>
            <a:custGeom>
              <a:avLst/>
              <a:gdLst/>
              <a:ahLst/>
              <a:cxnLst>
                <a:cxn ang="0">
                  <a:pos x="323" y="82"/>
                </a:cxn>
                <a:cxn ang="0">
                  <a:pos x="433" y="0"/>
                </a:cxn>
                <a:cxn ang="0">
                  <a:pos x="110" y="0"/>
                </a:cxn>
                <a:cxn ang="0">
                  <a:pos x="0" y="82"/>
                </a:cxn>
                <a:cxn ang="0">
                  <a:pos x="323" y="82"/>
                </a:cxn>
              </a:cxnLst>
              <a:rect l="0" t="0" r="r" b="b"/>
              <a:pathLst>
                <a:path w="433" h="82">
                  <a:moveTo>
                    <a:pt x="323" y="82"/>
                  </a:moveTo>
                  <a:lnTo>
                    <a:pt x="433" y="0"/>
                  </a:lnTo>
                  <a:lnTo>
                    <a:pt x="110" y="0"/>
                  </a:lnTo>
                  <a:lnTo>
                    <a:pt x="0" y="82"/>
                  </a:lnTo>
                  <a:lnTo>
                    <a:pt x="323" y="82"/>
                  </a:lnTo>
                  <a:close/>
                </a:path>
              </a:pathLst>
            </a:custGeom>
            <a:solidFill>
              <a:srgbClr val="262673"/>
            </a:solidFill>
            <a:ln w="9525">
              <a:solidFill>
                <a:srgbClr val="000000"/>
              </a:solidFill>
              <a:prstDash val="solid"/>
              <a:round/>
              <a:headEnd/>
              <a:tailEnd/>
            </a:ln>
          </p:spPr>
          <p:txBody>
            <a:bodyPr/>
            <a:lstStyle/>
            <a:p>
              <a:endParaRPr lang="en-US" dirty="0"/>
            </a:p>
          </p:txBody>
        </p:sp>
        <p:sp>
          <p:nvSpPr>
            <p:cNvPr id="379931" name="Rectangle 27"/>
            <p:cNvSpPr>
              <a:spLocks noChangeArrowheads="1"/>
            </p:cNvSpPr>
            <p:nvPr/>
          </p:nvSpPr>
          <p:spPr bwMode="auto">
            <a:xfrm>
              <a:off x="3839" y="1567"/>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77%</a:t>
              </a:r>
              <a:endParaRPr lang="en-US" dirty="0"/>
            </a:p>
          </p:txBody>
        </p:sp>
        <p:sp>
          <p:nvSpPr>
            <p:cNvPr id="379932" name="Freeform 28"/>
            <p:cNvSpPr>
              <a:spLocks/>
            </p:cNvSpPr>
            <p:nvPr/>
          </p:nvSpPr>
          <p:spPr bwMode="auto">
            <a:xfrm>
              <a:off x="4821" y="1720"/>
              <a:ext cx="110" cy="1664"/>
            </a:xfrm>
            <a:custGeom>
              <a:avLst/>
              <a:gdLst/>
              <a:ahLst/>
              <a:cxnLst>
                <a:cxn ang="0">
                  <a:pos x="0" y="1664"/>
                </a:cxn>
                <a:cxn ang="0">
                  <a:pos x="0" y="81"/>
                </a:cxn>
                <a:cxn ang="0">
                  <a:pos x="110" y="0"/>
                </a:cxn>
                <a:cxn ang="0">
                  <a:pos x="110" y="1587"/>
                </a:cxn>
                <a:cxn ang="0">
                  <a:pos x="0" y="1664"/>
                </a:cxn>
              </a:cxnLst>
              <a:rect l="0" t="0" r="r" b="b"/>
              <a:pathLst>
                <a:path w="110" h="1664">
                  <a:moveTo>
                    <a:pt x="0" y="1664"/>
                  </a:moveTo>
                  <a:lnTo>
                    <a:pt x="0" y="81"/>
                  </a:lnTo>
                  <a:lnTo>
                    <a:pt x="110" y="0"/>
                  </a:lnTo>
                  <a:lnTo>
                    <a:pt x="110" y="1587"/>
                  </a:lnTo>
                  <a:lnTo>
                    <a:pt x="0" y="1664"/>
                  </a:lnTo>
                  <a:close/>
                </a:path>
              </a:pathLst>
            </a:custGeom>
            <a:solidFill>
              <a:srgbClr val="1A1A4D"/>
            </a:solidFill>
            <a:ln w="9525">
              <a:solidFill>
                <a:srgbClr val="000000"/>
              </a:solidFill>
              <a:prstDash val="solid"/>
              <a:round/>
              <a:headEnd/>
              <a:tailEnd/>
            </a:ln>
          </p:spPr>
          <p:txBody>
            <a:bodyPr/>
            <a:lstStyle/>
            <a:p>
              <a:endParaRPr lang="en-US" dirty="0"/>
            </a:p>
          </p:txBody>
        </p:sp>
        <p:sp>
          <p:nvSpPr>
            <p:cNvPr id="379933" name="Rectangle 29"/>
            <p:cNvSpPr>
              <a:spLocks noChangeArrowheads="1"/>
            </p:cNvSpPr>
            <p:nvPr/>
          </p:nvSpPr>
          <p:spPr bwMode="auto">
            <a:xfrm>
              <a:off x="4492" y="1801"/>
              <a:ext cx="329" cy="1583"/>
            </a:xfrm>
            <a:prstGeom prst="rect">
              <a:avLst/>
            </a:prstGeom>
            <a:solidFill>
              <a:srgbClr val="333399"/>
            </a:solidFill>
            <a:ln w="9525">
              <a:solidFill>
                <a:srgbClr val="000000"/>
              </a:solidFill>
              <a:miter lim="800000"/>
              <a:headEnd/>
              <a:tailEnd/>
            </a:ln>
          </p:spPr>
          <p:txBody>
            <a:bodyPr/>
            <a:lstStyle/>
            <a:p>
              <a:endParaRPr lang="en-US" dirty="0"/>
            </a:p>
          </p:txBody>
        </p:sp>
        <p:sp>
          <p:nvSpPr>
            <p:cNvPr id="379934" name="Freeform 30"/>
            <p:cNvSpPr>
              <a:spLocks/>
            </p:cNvSpPr>
            <p:nvPr/>
          </p:nvSpPr>
          <p:spPr bwMode="auto">
            <a:xfrm>
              <a:off x="4492" y="1720"/>
              <a:ext cx="439" cy="81"/>
            </a:xfrm>
            <a:custGeom>
              <a:avLst/>
              <a:gdLst/>
              <a:ahLst/>
              <a:cxnLst>
                <a:cxn ang="0">
                  <a:pos x="329" y="81"/>
                </a:cxn>
                <a:cxn ang="0">
                  <a:pos x="439" y="0"/>
                </a:cxn>
                <a:cxn ang="0">
                  <a:pos x="115" y="0"/>
                </a:cxn>
                <a:cxn ang="0">
                  <a:pos x="0" y="81"/>
                </a:cxn>
                <a:cxn ang="0">
                  <a:pos x="329" y="81"/>
                </a:cxn>
              </a:cxnLst>
              <a:rect l="0" t="0" r="r" b="b"/>
              <a:pathLst>
                <a:path w="439" h="81">
                  <a:moveTo>
                    <a:pt x="329" y="81"/>
                  </a:moveTo>
                  <a:lnTo>
                    <a:pt x="439" y="0"/>
                  </a:lnTo>
                  <a:lnTo>
                    <a:pt x="115" y="0"/>
                  </a:lnTo>
                  <a:lnTo>
                    <a:pt x="0" y="81"/>
                  </a:lnTo>
                  <a:lnTo>
                    <a:pt x="329" y="81"/>
                  </a:lnTo>
                  <a:close/>
                </a:path>
              </a:pathLst>
            </a:custGeom>
            <a:solidFill>
              <a:srgbClr val="262673"/>
            </a:solidFill>
            <a:ln w="9525">
              <a:solidFill>
                <a:srgbClr val="000000"/>
              </a:solidFill>
              <a:prstDash val="solid"/>
              <a:round/>
              <a:headEnd/>
              <a:tailEnd/>
            </a:ln>
          </p:spPr>
          <p:txBody>
            <a:bodyPr/>
            <a:lstStyle/>
            <a:p>
              <a:endParaRPr lang="en-US" dirty="0"/>
            </a:p>
          </p:txBody>
        </p:sp>
        <p:sp>
          <p:nvSpPr>
            <p:cNvPr id="379935" name="Rectangle 31"/>
            <p:cNvSpPr>
              <a:spLocks noChangeArrowheads="1"/>
            </p:cNvSpPr>
            <p:nvPr/>
          </p:nvSpPr>
          <p:spPr bwMode="auto">
            <a:xfrm>
              <a:off x="4642" y="1534"/>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78%</a:t>
              </a:r>
              <a:endParaRPr lang="en-US" dirty="0"/>
            </a:p>
          </p:txBody>
        </p:sp>
        <p:sp>
          <p:nvSpPr>
            <p:cNvPr id="379936" name="Line 32"/>
            <p:cNvSpPr>
              <a:spLocks noChangeShapeType="1"/>
            </p:cNvSpPr>
            <p:nvPr/>
          </p:nvSpPr>
          <p:spPr bwMode="auto">
            <a:xfrm flipV="1">
              <a:off x="1001" y="1354"/>
              <a:ext cx="0" cy="2030"/>
            </a:xfrm>
            <a:prstGeom prst="line">
              <a:avLst/>
            </a:prstGeom>
            <a:noFill/>
            <a:ln w="9525">
              <a:solidFill>
                <a:srgbClr val="000000"/>
              </a:solidFill>
              <a:round/>
              <a:headEnd/>
              <a:tailEnd/>
            </a:ln>
          </p:spPr>
          <p:txBody>
            <a:bodyPr/>
            <a:lstStyle/>
            <a:p>
              <a:endParaRPr lang="en-US" dirty="0"/>
            </a:p>
          </p:txBody>
        </p:sp>
        <p:sp>
          <p:nvSpPr>
            <p:cNvPr id="379937" name="Line 33"/>
            <p:cNvSpPr>
              <a:spLocks noChangeShapeType="1"/>
            </p:cNvSpPr>
            <p:nvPr/>
          </p:nvSpPr>
          <p:spPr bwMode="auto">
            <a:xfrm flipH="1">
              <a:off x="967" y="3384"/>
              <a:ext cx="34" cy="0"/>
            </a:xfrm>
            <a:prstGeom prst="line">
              <a:avLst/>
            </a:prstGeom>
            <a:noFill/>
            <a:ln w="9525">
              <a:solidFill>
                <a:srgbClr val="000000"/>
              </a:solidFill>
              <a:round/>
              <a:headEnd/>
              <a:tailEnd/>
            </a:ln>
          </p:spPr>
          <p:txBody>
            <a:bodyPr/>
            <a:lstStyle/>
            <a:p>
              <a:endParaRPr lang="en-US" dirty="0"/>
            </a:p>
          </p:txBody>
        </p:sp>
        <p:sp>
          <p:nvSpPr>
            <p:cNvPr id="379938" name="Line 34"/>
            <p:cNvSpPr>
              <a:spLocks noChangeShapeType="1"/>
            </p:cNvSpPr>
            <p:nvPr/>
          </p:nvSpPr>
          <p:spPr bwMode="auto">
            <a:xfrm flipH="1">
              <a:off x="967" y="2980"/>
              <a:ext cx="34" cy="0"/>
            </a:xfrm>
            <a:prstGeom prst="line">
              <a:avLst/>
            </a:prstGeom>
            <a:noFill/>
            <a:ln w="9525">
              <a:solidFill>
                <a:srgbClr val="000000"/>
              </a:solidFill>
              <a:round/>
              <a:headEnd/>
              <a:tailEnd/>
            </a:ln>
          </p:spPr>
          <p:txBody>
            <a:bodyPr/>
            <a:lstStyle/>
            <a:p>
              <a:endParaRPr lang="en-US" dirty="0"/>
            </a:p>
          </p:txBody>
        </p:sp>
        <p:sp>
          <p:nvSpPr>
            <p:cNvPr id="379939" name="Line 35"/>
            <p:cNvSpPr>
              <a:spLocks noChangeShapeType="1"/>
            </p:cNvSpPr>
            <p:nvPr/>
          </p:nvSpPr>
          <p:spPr bwMode="auto">
            <a:xfrm flipH="1">
              <a:off x="967" y="2576"/>
              <a:ext cx="34" cy="0"/>
            </a:xfrm>
            <a:prstGeom prst="line">
              <a:avLst/>
            </a:prstGeom>
            <a:noFill/>
            <a:ln w="9525">
              <a:solidFill>
                <a:srgbClr val="000000"/>
              </a:solidFill>
              <a:round/>
              <a:headEnd/>
              <a:tailEnd/>
            </a:ln>
          </p:spPr>
          <p:txBody>
            <a:bodyPr/>
            <a:lstStyle/>
            <a:p>
              <a:endParaRPr lang="en-US" dirty="0"/>
            </a:p>
          </p:txBody>
        </p:sp>
        <p:sp>
          <p:nvSpPr>
            <p:cNvPr id="379940" name="Line 36"/>
            <p:cNvSpPr>
              <a:spLocks noChangeShapeType="1"/>
            </p:cNvSpPr>
            <p:nvPr/>
          </p:nvSpPr>
          <p:spPr bwMode="auto">
            <a:xfrm flipH="1">
              <a:off x="967" y="2167"/>
              <a:ext cx="34" cy="0"/>
            </a:xfrm>
            <a:prstGeom prst="line">
              <a:avLst/>
            </a:prstGeom>
            <a:noFill/>
            <a:ln w="9525">
              <a:solidFill>
                <a:srgbClr val="000000"/>
              </a:solidFill>
              <a:round/>
              <a:headEnd/>
              <a:tailEnd/>
            </a:ln>
          </p:spPr>
          <p:txBody>
            <a:bodyPr/>
            <a:lstStyle/>
            <a:p>
              <a:endParaRPr lang="en-US" dirty="0"/>
            </a:p>
          </p:txBody>
        </p:sp>
        <p:sp>
          <p:nvSpPr>
            <p:cNvPr id="379941" name="Line 37"/>
            <p:cNvSpPr>
              <a:spLocks noChangeShapeType="1"/>
            </p:cNvSpPr>
            <p:nvPr/>
          </p:nvSpPr>
          <p:spPr bwMode="auto">
            <a:xfrm flipH="1">
              <a:off x="967" y="1763"/>
              <a:ext cx="34" cy="0"/>
            </a:xfrm>
            <a:prstGeom prst="line">
              <a:avLst/>
            </a:prstGeom>
            <a:noFill/>
            <a:ln w="9525">
              <a:solidFill>
                <a:srgbClr val="000000"/>
              </a:solidFill>
              <a:round/>
              <a:headEnd/>
              <a:tailEnd/>
            </a:ln>
          </p:spPr>
          <p:txBody>
            <a:bodyPr/>
            <a:lstStyle/>
            <a:p>
              <a:endParaRPr lang="en-US" dirty="0"/>
            </a:p>
          </p:txBody>
        </p:sp>
        <p:sp>
          <p:nvSpPr>
            <p:cNvPr id="379942" name="Line 38"/>
            <p:cNvSpPr>
              <a:spLocks noChangeShapeType="1"/>
            </p:cNvSpPr>
            <p:nvPr/>
          </p:nvSpPr>
          <p:spPr bwMode="auto">
            <a:xfrm flipH="1">
              <a:off x="967" y="1354"/>
              <a:ext cx="34" cy="0"/>
            </a:xfrm>
            <a:prstGeom prst="line">
              <a:avLst/>
            </a:prstGeom>
            <a:noFill/>
            <a:ln w="9525">
              <a:solidFill>
                <a:srgbClr val="000000"/>
              </a:solidFill>
              <a:round/>
              <a:headEnd/>
              <a:tailEnd/>
            </a:ln>
          </p:spPr>
          <p:txBody>
            <a:bodyPr/>
            <a:lstStyle/>
            <a:p>
              <a:endParaRPr lang="en-US" dirty="0"/>
            </a:p>
          </p:txBody>
        </p:sp>
        <p:sp>
          <p:nvSpPr>
            <p:cNvPr id="379943" name="Rectangle 39"/>
            <p:cNvSpPr>
              <a:spLocks noChangeArrowheads="1"/>
            </p:cNvSpPr>
            <p:nvPr/>
          </p:nvSpPr>
          <p:spPr bwMode="auto">
            <a:xfrm>
              <a:off x="764" y="3307"/>
              <a:ext cx="277"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0%</a:t>
              </a:r>
              <a:endParaRPr lang="en-US" dirty="0"/>
            </a:p>
          </p:txBody>
        </p:sp>
        <p:sp>
          <p:nvSpPr>
            <p:cNvPr id="379944" name="Rectangle 40"/>
            <p:cNvSpPr>
              <a:spLocks noChangeArrowheads="1"/>
            </p:cNvSpPr>
            <p:nvPr/>
          </p:nvSpPr>
          <p:spPr bwMode="auto">
            <a:xfrm>
              <a:off x="689" y="2904"/>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20%</a:t>
              </a:r>
              <a:endParaRPr lang="en-US" dirty="0"/>
            </a:p>
          </p:txBody>
        </p:sp>
        <p:sp>
          <p:nvSpPr>
            <p:cNvPr id="379945" name="Rectangle 41"/>
            <p:cNvSpPr>
              <a:spLocks noChangeArrowheads="1"/>
            </p:cNvSpPr>
            <p:nvPr/>
          </p:nvSpPr>
          <p:spPr bwMode="auto">
            <a:xfrm>
              <a:off x="689" y="2500"/>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40%</a:t>
              </a:r>
              <a:endParaRPr lang="en-US" dirty="0"/>
            </a:p>
          </p:txBody>
        </p:sp>
        <p:sp>
          <p:nvSpPr>
            <p:cNvPr id="379946" name="Rectangle 42"/>
            <p:cNvSpPr>
              <a:spLocks noChangeArrowheads="1"/>
            </p:cNvSpPr>
            <p:nvPr/>
          </p:nvSpPr>
          <p:spPr bwMode="auto">
            <a:xfrm>
              <a:off x="689" y="2091"/>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60%</a:t>
              </a:r>
              <a:endParaRPr lang="en-US" dirty="0"/>
            </a:p>
          </p:txBody>
        </p:sp>
        <p:sp>
          <p:nvSpPr>
            <p:cNvPr id="379947" name="Rectangle 43"/>
            <p:cNvSpPr>
              <a:spLocks noChangeArrowheads="1"/>
            </p:cNvSpPr>
            <p:nvPr/>
          </p:nvSpPr>
          <p:spPr bwMode="auto">
            <a:xfrm>
              <a:off x="689" y="1687"/>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80%</a:t>
              </a:r>
              <a:endParaRPr lang="en-US" dirty="0"/>
            </a:p>
          </p:txBody>
        </p:sp>
        <p:sp>
          <p:nvSpPr>
            <p:cNvPr id="379948" name="Rectangle 44"/>
            <p:cNvSpPr>
              <a:spLocks noChangeArrowheads="1"/>
            </p:cNvSpPr>
            <p:nvPr/>
          </p:nvSpPr>
          <p:spPr bwMode="auto">
            <a:xfrm>
              <a:off x="614" y="1278"/>
              <a:ext cx="439"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100%</a:t>
              </a:r>
              <a:endParaRPr lang="en-US" dirty="0"/>
            </a:p>
          </p:txBody>
        </p:sp>
        <p:sp>
          <p:nvSpPr>
            <p:cNvPr id="379949" name="Line 45"/>
            <p:cNvSpPr>
              <a:spLocks noChangeShapeType="1"/>
            </p:cNvSpPr>
            <p:nvPr/>
          </p:nvSpPr>
          <p:spPr bwMode="auto">
            <a:xfrm>
              <a:off x="1001" y="3384"/>
              <a:ext cx="4063" cy="0"/>
            </a:xfrm>
            <a:prstGeom prst="line">
              <a:avLst/>
            </a:prstGeom>
            <a:noFill/>
            <a:ln w="9525">
              <a:solidFill>
                <a:srgbClr val="000000"/>
              </a:solidFill>
              <a:round/>
              <a:headEnd/>
              <a:tailEnd/>
            </a:ln>
          </p:spPr>
          <p:txBody>
            <a:bodyPr/>
            <a:lstStyle/>
            <a:p>
              <a:endParaRPr lang="en-US" dirty="0"/>
            </a:p>
          </p:txBody>
        </p:sp>
        <p:sp>
          <p:nvSpPr>
            <p:cNvPr id="379950" name="Line 46"/>
            <p:cNvSpPr>
              <a:spLocks noChangeShapeType="1"/>
            </p:cNvSpPr>
            <p:nvPr/>
          </p:nvSpPr>
          <p:spPr bwMode="auto">
            <a:xfrm>
              <a:off x="1001" y="3384"/>
              <a:ext cx="0" cy="33"/>
            </a:xfrm>
            <a:prstGeom prst="line">
              <a:avLst/>
            </a:prstGeom>
            <a:noFill/>
            <a:ln w="9525">
              <a:solidFill>
                <a:srgbClr val="000000"/>
              </a:solidFill>
              <a:round/>
              <a:headEnd/>
              <a:tailEnd/>
            </a:ln>
          </p:spPr>
          <p:txBody>
            <a:bodyPr/>
            <a:lstStyle/>
            <a:p>
              <a:endParaRPr lang="en-US" dirty="0"/>
            </a:p>
          </p:txBody>
        </p:sp>
        <p:sp>
          <p:nvSpPr>
            <p:cNvPr id="379951" name="Line 47"/>
            <p:cNvSpPr>
              <a:spLocks noChangeShapeType="1"/>
            </p:cNvSpPr>
            <p:nvPr/>
          </p:nvSpPr>
          <p:spPr bwMode="auto">
            <a:xfrm>
              <a:off x="1816" y="3384"/>
              <a:ext cx="0" cy="33"/>
            </a:xfrm>
            <a:prstGeom prst="line">
              <a:avLst/>
            </a:prstGeom>
            <a:noFill/>
            <a:ln w="9525">
              <a:solidFill>
                <a:srgbClr val="000000"/>
              </a:solidFill>
              <a:round/>
              <a:headEnd/>
              <a:tailEnd/>
            </a:ln>
          </p:spPr>
          <p:txBody>
            <a:bodyPr/>
            <a:lstStyle/>
            <a:p>
              <a:endParaRPr lang="en-US" dirty="0"/>
            </a:p>
          </p:txBody>
        </p:sp>
        <p:sp>
          <p:nvSpPr>
            <p:cNvPr id="379952" name="Line 48"/>
            <p:cNvSpPr>
              <a:spLocks noChangeShapeType="1"/>
            </p:cNvSpPr>
            <p:nvPr/>
          </p:nvSpPr>
          <p:spPr bwMode="auto">
            <a:xfrm>
              <a:off x="2625" y="3384"/>
              <a:ext cx="0" cy="33"/>
            </a:xfrm>
            <a:prstGeom prst="line">
              <a:avLst/>
            </a:prstGeom>
            <a:noFill/>
            <a:ln w="9525">
              <a:solidFill>
                <a:srgbClr val="000000"/>
              </a:solidFill>
              <a:round/>
              <a:headEnd/>
              <a:tailEnd/>
            </a:ln>
          </p:spPr>
          <p:txBody>
            <a:bodyPr/>
            <a:lstStyle/>
            <a:p>
              <a:endParaRPr lang="en-US" dirty="0"/>
            </a:p>
          </p:txBody>
        </p:sp>
        <p:sp>
          <p:nvSpPr>
            <p:cNvPr id="379953" name="Line 49"/>
            <p:cNvSpPr>
              <a:spLocks noChangeShapeType="1"/>
            </p:cNvSpPr>
            <p:nvPr/>
          </p:nvSpPr>
          <p:spPr bwMode="auto">
            <a:xfrm>
              <a:off x="3440" y="3384"/>
              <a:ext cx="0" cy="33"/>
            </a:xfrm>
            <a:prstGeom prst="line">
              <a:avLst/>
            </a:prstGeom>
            <a:noFill/>
            <a:ln w="9525">
              <a:solidFill>
                <a:srgbClr val="000000"/>
              </a:solidFill>
              <a:round/>
              <a:headEnd/>
              <a:tailEnd/>
            </a:ln>
          </p:spPr>
          <p:txBody>
            <a:bodyPr/>
            <a:lstStyle/>
            <a:p>
              <a:endParaRPr lang="en-US" dirty="0"/>
            </a:p>
          </p:txBody>
        </p:sp>
        <p:sp>
          <p:nvSpPr>
            <p:cNvPr id="379954" name="Line 50"/>
            <p:cNvSpPr>
              <a:spLocks noChangeShapeType="1"/>
            </p:cNvSpPr>
            <p:nvPr/>
          </p:nvSpPr>
          <p:spPr bwMode="auto">
            <a:xfrm>
              <a:off x="4249" y="3384"/>
              <a:ext cx="0" cy="33"/>
            </a:xfrm>
            <a:prstGeom prst="line">
              <a:avLst/>
            </a:prstGeom>
            <a:noFill/>
            <a:ln w="9525">
              <a:solidFill>
                <a:srgbClr val="000000"/>
              </a:solidFill>
              <a:round/>
              <a:headEnd/>
              <a:tailEnd/>
            </a:ln>
          </p:spPr>
          <p:txBody>
            <a:bodyPr/>
            <a:lstStyle/>
            <a:p>
              <a:endParaRPr lang="en-US" dirty="0"/>
            </a:p>
          </p:txBody>
        </p:sp>
        <p:sp>
          <p:nvSpPr>
            <p:cNvPr id="379955" name="Line 51"/>
            <p:cNvSpPr>
              <a:spLocks noChangeShapeType="1"/>
            </p:cNvSpPr>
            <p:nvPr/>
          </p:nvSpPr>
          <p:spPr bwMode="auto">
            <a:xfrm>
              <a:off x="5064" y="3384"/>
              <a:ext cx="0" cy="33"/>
            </a:xfrm>
            <a:prstGeom prst="line">
              <a:avLst/>
            </a:prstGeom>
            <a:noFill/>
            <a:ln w="9525">
              <a:solidFill>
                <a:srgbClr val="000000"/>
              </a:solidFill>
              <a:round/>
              <a:headEnd/>
              <a:tailEnd/>
            </a:ln>
          </p:spPr>
          <p:txBody>
            <a:bodyPr/>
            <a:lstStyle/>
            <a:p>
              <a:endParaRPr lang="en-US" dirty="0"/>
            </a:p>
          </p:txBody>
        </p:sp>
        <p:sp>
          <p:nvSpPr>
            <p:cNvPr id="379956" name="Rectangle 52"/>
            <p:cNvSpPr>
              <a:spLocks noChangeArrowheads="1"/>
            </p:cNvSpPr>
            <p:nvPr/>
          </p:nvSpPr>
          <p:spPr bwMode="auto">
            <a:xfrm>
              <a:off x="1244" y="3455"/>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FY06</a:t>
              </a:r>
              <a:endParaRPr lang="en-US" dirty="0"/>
            </a:p>
          </p:txBody>
        </p:sp>
        <p:sp>
          <p:nvSpPr>
            <p:cNvPr id="379957" name="Rectangle 53"/>
            <p:cNvSpPr>
              <a:spLocks noChangeArrowheads="1"/>
            </p:cNvSpPr>
            <p:nvPr/>
          </p:nvSpPr>
          <p:spPr bwMode="auto">
            <a:xfrm>
              <a:off x="2059" y="3455"/>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FY07</a:t>
              </a:r>
              <a:endParaRPr lang="en-US" dirty="0"/>
            </a:p>
          </p:txBody>
        </p:sp>
        <p:sp>
          <p:nvSpPr>
            <p:cNvPr id="379958" name="Rectangle 54"/>
            <p:cNvSpPr>
              <a:spLocks noChangeArrowheads="1"/>
            </p:cNvSpPr>
            <p:nvPr/>
          </p:nvSpPr>
          <p:spPr bwMode="auto">
            <a:xfrm>
              <a:off x="2868" y="3455"/>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FY08</a:t>
              </a:r>
              <a:endParaRPr lang="en-US" dirty="0"/>
            </a:p>
          </p:txBody>
        </p:sp>
        <p:sp>
          <p:nvSpPr>
            <p:cNvPr id="379959" name="Rectangle 55"/>
            <p:cNvSpPr>
              <a:spLocks noChangeArrowheads="1"/>
            </p:cNvSpPr>
            <p:nvPr/>
          </p:nvSpPr>
          <p:spPr bwMode="auto">
            <a:xfrm>
              <a:off x="3683" y="3455"/>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FY09</a:t>
              </a:r>
              <a:endParaRPr lang="en-US" dirty="0"/>
            </a:p>
          </p:txBody>
        </p:sp>
        <p:sp>
          <p:nvSpPr>
            <p:cNvPr id="379960" name="Rectangle 56"/>
            <p:cNvSpPr>
              <a:spLocks noChangeArrowheads="1"/>
            </p:cNvSpPr>
            <p:nvPr/>
          </p:nvSpPr>
          <p:spPr bwMode="auto">
            <a:xfrm>
              <a:off x="4492" y="3455"/>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FY10</a:t>
              </a:r>
              <a:endParaRPr lang="en-US" dirty="0"/>
            </a:p>
          </p:txBody>
        </p:sp>
      </p:grpSp>
    </p:spTree>
    <p:extLst>
      <p:ext uri="{BB962C8B-B14F-4D97-AF65-F5344CB8AC3E}">
        <p14:creationId xmlns="" xmlns:p14="http://schemas.microsoft.com/office/powerpoint/2010/main" val="10159272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12"/>
          </p:nvPr>
        </p:nvSpPr>
        <p:spPr/>
        <p:txBody>
          <a:bodyPr/>
          <a:lstStyle/>
          <a:p>
            <a:fld id="{CBCDB76F-6456-4AC7-8EB7-3624A1B14FFB}" type="slidenum">
              <a:rPr lang="en-US"/>
              <a:pPr/>
              <a:t>16</a:t>
            </a:fld>
            <a:endParaRPr lang="en-US" dirty="0"/>
          </a:p>
        </p:txBody>
      </p:sp>
      <p:sp>
        <p:nvSpPr>
          <p:cNvPr id="381954" name="Rectangle 2"/>
          <p:cNvSpPr>
            <a:spLocks noGrp="1" noChangeArrowheads="1"/>
          </p:cNvSpPr>
          <p:nvPr>
            <p:ph type="title" idx="4294967295"/>
          </p:nvPr>
        </p:nvSpPr>
        <p:spPr>
          <a:xfrm>
            <a:off x="0" y="274638"/>
            <a:ext cx="8229600" cy="1143000"/>
          </a:xfrm>
        </p:spPr>
        <p:txBody>
          <a:bodyPr/>
          <a:lstStyle/>
          <a:p>
            <a:r>
              <a:rPr lang="en-US" dirty="0"/>
              <a:t>FY 2006–FY 2010</a:t>
            </a:r>
            <a:br>
              <a:rPr lang="en-US" dirty="0"/>
            </a:br>
            <a:r>
              <a:rPr lang="en-US" sz="2800" i="1" dirty="0"/>
              <a:t>Percent of Total Violations Issued As Serious, Willful, and Repeat</a:t>
            </a:r>
          </a:p>
        </p:txBody>
      </p:sp>
      <p:grpSp>
        <p:nvGrpSpPr>
          <p:cNvPr id="2" name="Group 59"/>
          <p:cNvGrpSpPr>
            <a:grpSpLocks/>
          </p:cNvGrpSpPr>
          <p:nvPr/>
        </p:nvGrpSpPr>
        <p:grpSpPr bwMode="auto">
          <a:xfrm>
            <a:off x="609600" y="1828800"/>
            <a:ext cx="7929563" cy="4113213"/>
            <a:chOff x="384" y="1152"/>
            <a:chExt cx="4995" cy="2591"/>
          </a:xfrm>
        </p:grpSpPr>
        <p:sp>
          <p:nvSpPr>
            <p:cNvPr id="381958" name="AutoShape 6"/>
            <p:cNvSpPr>
              <a:spLocks noChangeAspect="1" noChangeArrowheads="1" noTextEdit="1"/>
            </p:cNvSpPr>
            <p:nvPr/>
          </p:nvSpPr>
          <p:spPr bwMode="auto">
            <a:xfrm>
              <a:off x="384" y="1152"/>
              <a:ext cx="4995" cy="2591"/>
            </a:xfrm>
            <a:prstGeom prst="rect">
              <a:avLst/>
            </a:prstGeom>
            <a:noFill/>
            <a:ln w="9525">
              <a:noFill/>
              <a:miter lim="800000"/>
              <a:headEnd/>
              <a:tailEnd/>
            </a:ln>
          </p:spPr>
          <p:txBody>
            <a:bodyPr/>
            <a:lstStyle/>
            <a:p>
              <a:endParaRPr lang="en-US" dirty="0"/>
            </a:p>
          </p:txBody>
        </p:sp>
        <p:sp>
          <p:nvSpPr>
            <p:cNvPr id="381960" name="Freeform 8"/>
            <p:cNvSpPr>
              <a:spLocks/>
            </p:cNvSpPr>
            <p:nvPr/>
          </p:nvSpPr>
          <p:spPr bwMode="auto">
            <a:xfrm>
              <a:off x="1003" y="3307"/>
              <a:ext cx="4174" cy="76"/>
            </a:xfrm>
            <a:custGeom>
              <a:avLst/>
              <a:gdLst/>
              <a:ahLst/>
              <a:cxnLst>
                <a:cxn ang="0">
                  <a:pos x="0" y="76"/>
                </a:cxn>
                <a:cxn ang="0">
                  <a:pos x="109" y="0"/>
                </a:cxn>
                <a:cxn ang="0">
                  <a:pos x="4174" y="0"/>
                </a:cxn>
                <a:cxn ang="0">
                  <a:pos x="4064" y="76"/>
                </a:cxn>
                <a:cxn ang="0">
                  <a:pos x="0" y="76"/>
                </a:cxn>
              </a:cxnLst>
              <a:rect l="0" t="0" r="r" b="b"/>
              <a:pathLst>
                <a:path w="4174" h="76">
                  <a:moveTo>
                    <a:pt x="0" y="76"/>
                  </a:moveTo>
                  <a:lnTo>
                    <a:pt x="109" y="0"/>
                  </a:lnTo>
                  <a:lnTo>
                    <a:pt x="4174" y="0"/>
                  </a:lnTo>
                  <a:lnTo>
                    <a:pt x="4064" y="76"/>
                  </a:lnTo>
                  <a:lnTo>
                    <a:pt x="0" y="76"/>
                  </a:lnTo>
                  <a:close/>
                </a:path>
              </a:pathLst>
            </a:custGeom>
            <a:solidFill>
              <a:srgbClr val="808080"/>
            </a:solidFill>
            <a:ln w="9525">
              <a:noFill/>
              <a:round/>
              <a:headEnd/>
              <a:tailEnd/>
            </a:ln>
          </p:spPr>
          <p:txBody>
            <a:bodyPr/>
            <a:lstStyle/>
            <a:p>
              <a:endParaRPr lang="en-US" dirty="0"/>
            </a:p>
          </p:txBody>
        </p:sp>
        <p:sp>
          <p:nvSpPr>
            <p:cNvPr id="381961" name="Freeform 9"/>
            <p:cNvSpPr>
              <a:spLocks/>
            </p:cNvSpPr>
            <p:nvPr/>
          </p:nvSpPr>
          <p:spPr bwMode="auto">
            <a:xfrm>
              <a:off x="1003" y="1277"/>
              <a:ext cx="109" cy="2106"/>
            </a:xfrm>
            <a:custGeom>
              <a:avLst/>
              <a:gdLst/>
              <a:ahLst/>
              <a:cxnLst>
                <a:cxn ang="0">
                  <a:pos x="0" y="2106"/>
                </a:cxn>
                <a:cxn ang="0">
                  <a:pos x="0" y="77"/>
                </a:cxn>
                <a:cxn ang="0">
                  <a:pos x="109" y="0"/>
                </a:cxn>
                <a:cxn ang="0">
                  <a:pos x="109" y="2030"/>
                </a:cxn>
                <a:cxn ang="0">
                  <a:pos x="0" y="2106"/>
                </a:cxn>
              </a:cxnLst>
              <a:rect l="0" t="0" r="r" b="b"/>
              <a:pathLst>
                <a:path w="109" h="2106">
                  <a:moveTo>
                    <a:pt x="0" y="2106"/>
                  </a:moveTo>
                  <a:lnTo>
                    <a:pt x="0" y="77"/>
                  </a:lnTo>
                  <a:lnTo>
                    <a:pt x="109" y="0"/>
                  </a:lnTo>
                  <a:lnTo>
                    <a:pt x="109" y="2030"/>
                  </a:lnTo>
                  <a:lnTo>
                    <a:pt x="0" y="2106"/>
                  </a:lnTo>
                  <a:close/>
                </a:path>
              </a:pathLst>
            </a:custGeom>
            <a:noFill/>
            <a:ln w="9525">
              <a:noFill/>
              <a:round/>
              <a:headEnd/>
              <a:tailEnd/>
            </a:ln>
          </p:spPr>
          <p:txBody>
            <a:bodyPr/>
            <a:lstStyle/>
            <a:p>
              <a:endParaRPr lang="en-US" dirty="0"/>
            </a:p>
          </p:txBody>
        </p:sp>
        <p:sp>
          <p:nvSpPr>
            <p:cNvPr id="381962" name="Rectangle 10"/>
            <p:cNvSpPr>
              <a:spLocks noChangeArrowheads="1"/>
            </p:cNvSpPr>
            <p:nvPr/>
          </p:nvSpPr>
          <p:spPr bwMode="auto">
            <a:xfrm>
              <a:off x="1112" y="1277"/>
              <a:ext cx="4065" cy="2030"/>
            </a:xfrm>
            <a:prstGeom prst="rect">
              <a:avLst/>
            </a:prstGeom>
            <a:noFill/>
            <a:ln w="9525">
              <a:noFill/>
              <a:miter lim="800000"/>
              <a:headEnd/>
              <a:tailEnd/>
            </a:ln>
          </p:spPr>
          <p:txBody>
            <a:bodyPr/>
            <a:lstStyle/>
            <a:p>
              <a:endParaRPr lang="en-US" dirty="0"/>
            </a:p>
          </p:txBody>
        </p:sp>
        <p:sp>
          <p:nvSpPr>
            <p:cNvPr id="381963" name="Freeform 11"/>
            <p:cNvSpPr>
              <a:spLocks/>
            </p:cNvSpPr>
            <p:nvPr/>
          </p:nvSpPr>
          <p:spPr bwMode="auto">
            <a:xfrm>
              <a:off x="1003" y="3307"/>
              <a:ext cx="4174" cy="76"/>
            </a:xfrm>
            <a:custGeom>
              <a:avLst/>
              <a:gdLst/>
              <a:ahLst/>
              <a:cxnLst>
                <a:cxn ang="0">
                  <a:pos x="4174" y="0"/>
                </a:cxn>
                <a:cxn ang="0">
                  <a:pos x="4064" y="76"/>
                </a:cxn>
                <a:cxn ang="0">
                  <a:pos x="0" y="76"/>
                </a:cxn>
                <a:cxn ang="0">
                  <a:pos x="109" y="0"/>
                </a:cxn>
                <a:cxn ang="0">
                  <a:pos x="4174" y="0"/>
                </a:cxn>
              </a:cxnLst>
              <a:rect l="0" t="0" r="r" b="b"/>
              <a:pathLst>
                <a:path w="4174" h="76">
                  <a:moveTo>
                    <a:pt x="4174" y="0"/>
                  </a:moveTo>
                  <a:lnTo>
                    <a:pt x="4064" y="76"/>
                  </a:lnTo>
                  <a:lnTo>
                    <a:pt x="0" y="76"/>
                  </a:lnTo>
                  <a:lnTo>
                    <a:pt x="109" y="0"/>
                  </a:lnTo>
                  <a:lnTo>
                    <a:pt x="4174" y="0"/>
                  </a:lnTo>
                  <a:close/>
                </a:path>
              </a:pathLst>
            </a:custGeom>
            <a:noFill/>
            <a:ln w="9525">
              <a:solidFill>
                <a:srgbClr val="FFFFFF"/>
              </a:solidFill>
              <a:prstDash val="solid"/>
              <a:round/>
              <a:headEnd/>
              <a:tailEnd/>
            </a:ln>
          </p:spPr>
          <p:txBody>
            <a:bodyPr/>
            <a:lstStyle/>
            <a:p>
              <a:endParaRPr lang="en-US" dirty="0"/>
            </a:p>
          </p:txBody>
        </p:sp>
        <p:sp>
          <p:nvSpPr>
            <p:cNvPr id="381964" name="Freeform 12"/>
            <p:cNvSpPr>
              <a:spLocks/>
            </p:cNvSpPr>
            <p:nvPr/>
          </p:nvSpPr>
          <p:spPr bwMode="auto">
            <a:xfrm>
              <a:off x="1003" y="1277"/>
              <a:ext cx="109" cy="2106"/>
            </a:xfrm>
            <a:custGeom>
              <a:avLst/>
              <a:gdLst/>
              <a:ahLst/>
              <a:cxnLst>
                <a:cxn ang="0">
                  <a:pos x="0" y="2106"/>
                </a:cxn>
                <a:cxn ang="0">
                  <a:pos x="0" y="77"/>
                </a:cxn>
                <a:cxn ang="0">
                  <a:pos x="109" y="0"/>
                </a:cxn>
                <a:cxn ang="0">
                  <a:pos x="109" y="2030"/>
                </a:cxn>
                <a:cxn ang="0">
                  <a:pos x="0" y="2106"/>
                </a:cxn>
              </a:cxnLst>
              <a:rect l="0" t="0" r="r" b="b"/>
              <a:pathLst>
                <a:path w="109" h="2106">
                  <a:moveTo>
                    <a:pt x="0" y="2106"/>
                  </a:moveTo>
                  <a:lnTo>
                    <a:pt x="0" y="77"/>
                  </a:lnTo>
                  <a:lnTo>
                    <a:pt x="109" y="0"/>
                  </a:lnTo>
                  <a:lnTo>
                    <a:pt x="109" y="2030"/>
                  </a:lnTo>
                  <a:lnTo>
                    <a:pt x="0" y="2106"/>
                  </a:lnTo>
                  <a:close/>
                </a:path>
              </a:pathLst>
            </a:custGeom>
            <a:noFill/>
            <a:ln w="9525">
              <a:noFill/>
              <a:round/>
              <a:headEnd/>
              <a:tailEnd/>
            </a:ln>
          </p:spPr>
          <p:txBody>
            <a:bodyPr/>
            <a:lstStyle/>
            <a:p>
              <a:endParaRPr lang="en-US" dirty="0"/>
            </a:p>
          </p:txBody>
        </p:sp>
        <p:sp>
          <p:nvSpPr>
            <p:cNvPr id="381965" name="Rectangle 13"/>
            <p:cNvSpPr>
              <a:spLocks noChangeArrowheads="1"/>
            </p:cNvSpPr>
            <p:nvPr/>
          </p:nvSpPr>
          <p:spPr bwMode="auto">
            <a:xfrm>
              <a:off x="1112" y="1277"/>
              <a:ext cx="4065" cy="2030"/>
            </a:xfrm>
            <a:prstGeom prst="rect">
              <a:avLst/>
            </a:prstGeom>
            <a:noFill/>
            <a:ln w="9525">
              <a:noFill/>
              <a:miter lim="800000"/>
              <a:headEnd/>
              <a:tailEnd/>
            </a:ln>
          </p:spPr>
          <p:txBody>
            <a:bodyPr/>
            <a:lstStyle/>
            <a:p>
              <a:endParaRPr lang="en-US" dirty="0"/>
            </a:p>
          </p:txBody>
        </p:sp>
        <p:sp>
          <p:nvSpPr>
            <p:cNvPr id="381966" name="Freeform 14"/>
            <p:cNvSpPr>
              <a:spLocks/>
            </p:cNvSpPr>
            <p:nvPr/>
          </p:nvSpPr>
          <p:spPr bwMode="auto">
            <a:xfrm>
              <a:off x="1569" y="1741"/>
              <a:ext cx="116" cy="1642"/>
            </a:xfrm>
            <a:custGeom>
              <a:avLst/>
              <a:gdLst/>
              <a:ahLst/>
              <a:cxnLst>
                <a:cxn ang="0">
                  <a:pos x="0" y="1642"/>
                </a:cxn>
                <a:cxn ang="0">
                  <a:pos x="0" y="82"/>
                </a:cxn>
                <a:cxn ang="0">
                  <a:pos x="116" y="0"/>
                </a:cxn>
                <a:cxn ang="0">
                  <a:pos x="116" y="1566"/>
                </a:cxn>
                <a:cxn ang="0">
                  <a:pos x="0" y="1642"/>
                </a:cxn>
              </a:cxnLst>
              <a:rect l="0" t="0" r="r" b="b"/>
              <a:pathLst>
                <a:path w="116" h="1642">
                  <a:moveTo>
                    <a:pt x="0" y="1642"/>
                  </a:moveTo>
                  <a:lnTo>
                    <a:pt x="0" y="82"/>
                  </a:lnTo>
                  <a:lnTo>
                    <a:pt x="116" y="0"/>
                  </a:lnTo>
                  <a:lnTo>
                    <a:pt x="116" y="1566"/>
                  </a:lnTo>
                  <a:lnTo>
                    <a:pt x="0" y="1642"/>
                  </a:lnTo>
                  <a:close/>
                </a:path>
              </a:pathLst>
            </a:custGeom>
            <a:solidFill>
              <a:srgbClr val="800000"/>
            </a:solidFill>
            <a:ln w="9525">
              <a:solidFill>
                <a:srgbClr val="000000"/>
              </a:solidFill>
              <a:prstDash val="solid"/>
              <a:round/>
              <a:headEnd/>
              <a:tailEnd/>
            </a:ln>
          </p:spPr>
          <p:txBody>
            <a:bodyPr/>
            <a:lstStyle/>
            <a:p>
              <a:endParaRPr lang="en-US" dirty="0"/>
            </a:p>
          </p:txBody>
        </p:sp>
        <p:sp>
          <p:nvSpPr>
            <p:cNvPr id="381967" name="Rectangle 15"/>
            <p:cNvSpPr>
              <a:spLocks noChangeArrowheads="1"/>
            </p:cNvSpPr>
            <p:nvPr/>
          </p:nvSpPr>
          <p:spPr bwMode="auto">
            <a:xfrm>
              <a:off x="1245" y="1823"/>
              <a:ext cx="324" cy="1560"/>
            </a:xfrm>
            <a:prstGeom prst="rect">
              <a:avLst/>
            </a:prstGeom>
            <a:solidFill>
              <a:srgbClr val="FF0000"/>
            </a:solidFill>
            <a:ln w="9525">
              <a:solidFill>
                <a:srgbClr val="000000"/>
              </a:solidFill>
              <a:miter lim="800000"/>
              <a:headEnd/>
              <a:tailEnd/>
            </a:ln>
          </p:spPr>
          <p:txBody>
            <a:bodyPr/>
            <a:lstStyle/>
            <a:p>
              <a:endParaRPr lang="en-US" dirty="0"/>
            </a:p>
          </p:txBody>
        </p:sp>
        <p:sp>
          <p:nvSpPr>
            <p:cNvPr id="381968" name="Freeform 16"/>
            <p:cNvSpPr>
              <a:spLocks/>
            </p:cNvSpPr>
            <p:nvPr/>
          </p:nvSpPr>
          <p:spPr bwMode="auto">
            <a:xfrm>
              <a:off x="1245" y="1741"/>
              <a:ext cx="440" cy="82"/>
            </a:xfrm>
            <a:custGeom>
              <a:avLst/>
              <a:gdLst/>
              <a:ahLst/>
              <a:cxnLst>
                <a:cxn ang="0">
                  <a:pos x="324" y="82"/>
                </a:cxn>
                <a:cxn ang="0">
                  <a:pos x="440" y="0"/>
                </a:cxn>
                <a:cxn ang="0">
                  <a:pos x="110" y="0"/>
                </a:cxn>
                <a:cxn ang="0">
                  <a:pos x="0" y="82"/>
                </a:cxn>
                <a:cxn ang="0">
                  <a:pos x="324" y="82"/>
                </a:cxn>
              </a:cxnLst>
              <a:rect l="0" t="0" r="r" b="b"/>
              <a:pathLst>
                <a:path w="440" h="82">
                  <a:moveTo>
                    <a:pt x="324" y="82"/>
                  </a:moveTo>
                  <a:lnTo>
                    <a:pt x="440" y="0"/>
                  </a:lnTo>
                  <a:lnTo>
                    <a:pt x="110" y="0"/>
                  </a:lnTo>
                  <a:lnTo>
                    <a:pt x="0" y="82"/>
                  </a:lnTo>
                  <a:lnTo>
                    <a:pt x="324" y="82"/>
                  </a:lnTo>
                  <a:close/>
                </a:path>
              </a:pathLst>
            </a:custGeom>
            <a:solidFill>
              <a:srgbClr val="BF0000"/>
            </a:solidFill>
            <a:ln w="9525">
              <a:solidFill>
                <a:srgbClr val="000000"/>
              </a:solidFill>
              <a:prstDash val="solid"/>
              <a:round/>
              <a:headEnd/>
              <a:tailEnd/>
            </a:ln>
          </p:spPr>
          <p:txBody>
            <a:bodyPr/>
            <a:lstStyle/>
            <a:p>
              <a:endParaRPr lang="en-US" dirty="0"/>
            </a:p>
          </p:txBody>
        </p:sp>
        <p:sp>
          <p:nvSpPr>
            <p:cNvPr id="381969" name="Rectangle 17"/>
            <p:cNvSpPr>
              <a:spLocks noChangeArrowheads="1"/>
            </p:cNvSpPr>
            <p:nvPr/>
          </p:nvSpPr>
          <p:spPr bwMode="auto">
            <a:xfrm>
              <a:off x="1390" y="1550"/>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77%</a:t>
              </a:r>
              <a:endParaRPr lang="en-US" dirty="0"/>
            </a:p>
          </p:txBody>
        </p:sp>
        <p:sp>
          <p:nvSpPr>
            <p:cNvPr id="381970" name="Freeform 18"/>
            <p:cNvSpPr>
              <a:spLocks/>
            </p:cNvSpPr>
            <p:nvPr/>
          </p:nvSpPr>
          <p:spPr bwMode="auto">
            <a:xfrm>
              <a:off x="2384" y="1703"/>
              <a:ext cx="110" cy="1680"/>
            </a:xfrm>
            <a:custGeom>
              <a:avLst/>
              <a:gdLst/>
              <a:ahLst/>
              <a:cxnLst>
                <a:cxn ang="0">
                  <a:pos x="0" y="1680"/>
                </a:cxn>
                <a:cxn ang="0">
                  <a:pos x="0" y="76"/>
                </a:cxn>
                <a:cxn ang="0">
                  <a:pos x="110" y="0"/>
                </a:cxn>
                <a:cxn ang="0">
                  <a:pos x="110" y="1604"/>
                </a:cxn>
                <a:cxn ang="0">
                  <a:pos x="0" y="1680"/>
                </a:cxn>
              </a:cxnLst>
              <a:rect l="0" t="0" r="r" b="b"/>
              <a:pathLst>
                <a:path w="110" h="1680">
                  <a:moveTo>
                    <a:pt x="0" y="1680"/>
                  </a:moveTo>
                  <a:lnTo>
                    <a:pt x="0" y="76"/>
                  </a:lnTo>
                  <a:lnTo>
                    <a:pt x="110" y="0"/>
                  </a:lnTo>
                  <a:lnTo>
                    <a:pt x="110" y="1604"/>
                  </a:lnTo>
                  <a:lnTo>
                    <a:pt x="0" y="1680"/>
                  </a:lnTo>
                  <a:close/>
                </a:path>
              </a:pathLst>
            </a:custGeom>
            <a:solidFill>
              <a:srgbClr val="800000"/>
            </a:solidFill>
            <a:ln w="9525">
              <a:solidFill>
                <a:srgbClr val="000000"/>
              </a:solidFill>
              <a:prstDash val="solid"/>
              <a:round/>
              <a:headEnd/>
              <a:tailEnd/>
            </a:ln>
          </p:spPr>
          <p:txBody>
            <a:bodyPr/>
            <a:lstStyle/>
            <a:p>
              <a:endParaRPr lang="en-US" dirty="0"/>
            </a:p>
          </p:txBody>
        </p:sp>
        <p:sp>
          <p:nvSpPr>
            <p:cNvPr id="381971" name="Rectangle 19"/>
            <p:cNvSpPr>
              <a:spLocks noChangeArrowheads="1"/>
            </p:cNvSpPr>
            <p:nvPr/>
          </p:nvSpPr>
          <p:spPr bwMode="auto">
            <a:xfrm>
              <a:off x="2061" y="1779"/>
              <a:ext cx="323" cy="1604"/>
            </a:xfrm>
            <a:prstGeom prst="rect">
              <a:avLst/>
            </a:prstGeom>
            <a:solidFill>
              <a:srgbClr val="FF0000"/>
            </a:solidFill>
            <a:ln w="9525">
              <a:solidFill>
                <a:srgbClr val="000000"/>
              </a:solidFill>
              <a:miter lim="800000"/>
              <a:headEnd/>
              <a:tailEnd/>
            </a:ln>
          </p:spPr>
          <p:txBody>
            <a:bodyPr/>
            <a:lstStyle/>
            <a:p>
              <a:endParaRPr lang="en-US" dirty="0"/>
            </a:p>
          </p:txBody>
        </p:sp>
        <p:sp>
          <p:nvSpPr>
            <p:cNvPr id="381972" name="Freeform 20"/>
            <p:cNvSpPr>
              <a:spLocks/>
            </p:cNvSpPr>
            <p:nvPr/>
          </p:nvSpPr>
          <p:spPr bwMode="auto">
            <a:xfrm>
              <a:off x="2061" y="1703"/>
              <a:ext cx="433" cy="76"/>
            </a:xfrm>
            <a:custGeom>
              <a:avLst/>
              <a:gdLst/>
              <a:ahLst/>
              <a:cxnLst>
                <a:cxn ang="0">
                  <a:pos x="323" y="76"/>
                </a:cxn>
                <a:cxn ang="0">
                  <a:pos x="433" y="0"/>
                </a:cxn>
                <a:cxn ang="0">
                  <a:pos x="109" y="0"/>
                </a:cxn>
                <a:cxn ang="0">
                  <a:pos x="0" y="76"/>
                </a:cxn>
                <a:cxn ang="0">
                  <a:pos x="323" y="76"/>
                </a:cxn>
              </a:cxnLst>
              <a:rect l="0" t="0" r="r" b="b"/>
              <a:pathLst>
                <a:path w="433" h="76">
                  <a:moveTo>
                    <a:pt x="323" y="76"/>
                  </a:moveTo>
                  <a:lnTo>
                    <a:pt x="433" y="0"/>
                  </a:lnTo>
                  <a:lnTo>
                    <a:pt x="109" y="0"/>
                  </a:lnTo>
                  <a:lnTo>
                    <a:pt x="0" y="76"/>
                  </a:lnTo>
                  <a:lnTo>
                    <a:pt x="323"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81973" name="Rectangle 21"/>
            <p:cNvSpPr>
              <a:spLocks noChangeArrowheads="1"/>
            </p:cNvSpPr>
            <p:nvPr/>
          </p:nvSpPr>
          <p:spPr bwMode="auto">
            <a:xfrm>
              <a:off x="2222" y="1528"/>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79%</a:t>
              </a:r>
              <a:endParaRPr lang="en-US" dirty="0"/>
            </a:p>
          </p:txBody>
        </p:sp>
        <p:sp>
          <p:nvSpPr>
            <p:cNvPr id="381974" name="Freeform 22"/>
            <p:cNvSpPr>
              <a:spLocks/>
            </p:cNvSpPr>
            <p:nvPr/>
          </p:nvSpPr>
          <p:spPr bwMode="auto">
            <a:xfrm>
              <a:off x="3194" y="1659"/>
              <a:ext cx="115" cy="1724"/>
            </a:xfrm>
            <a:custGeom>
              <a:avLst/>
              <a:gdLst/>
              <a:ahLst/>
              <a:cxnLst>
                <a:cxn ang="0">
                  <a:pos x="0" y="1724"/>
                </a:cxn>
                <a:cxn ang="0">
                  <a:pos x="0" y="82"/>
                </a:cxn>
                <a:cxn ang="0">
                  <a:pos x="115" y="0"/>
                </a:cxn>
                <a:cxn ang="0">
                  <a:pos x="115" y="1648"/>
                </a:cxn>
                <a:cxn ang="0">
                  <a:pos x="0" y="1724"/>
                </a:cxn>
              </a:cxnLst>
              <a:rect l="0" t="0" r="r" b="b"/>
              <a:pathLst>
                <a:path w="115" h="1724">
                  <a:moveTo>
                    <a:pt x="0" y="1724"/>
                  </a:moveTo>
                  <a:lnTo>
                    <a:pt x="0" y="82"/>
                  </a:lnTo>
                  <a:lnTo>
                    <a:pt x="115" y="0"/>
                  </a:lnTo>
                  <a:lnTo>
                    <a:pt x="115" y="1648"/>
                  </a:lnTo>
                  <a:lnTo>
                    <a:pt x="0" y="1724"/>
                  </a:lnTo>
                  <a:close/>
                </a:path>
              </a:pathLst>
            </a:custGeom>
            <a:solidFill>
              <a:srgbClr val="800000"/>
            </a:solidFill>
            <a:ln w="9525">
              <a:solidFill>
                <a:srgbClr val="000000"/>
              </a:solidFill>
              <a:prstDash val="solid"/>
              <a:round/>
              <a:headEnd/>
              <a:tailEnd/>
            </a:ln>
          </p:spPr>
          <p:txBody>
            <a:bodyPr/>
            <a:lstStyle/>
            <a:p>
              <a:endParaRPr lang="en-US" dirty="0"/>
            </a:p>
          </p:txBody>
        </p:sp>
        <p:sp>
          <p:nvSpPr>
            <p:cNvPr id="381975" name="Rectangle 23"/>
            <p:cNvSpPr>
              <a:spLocks noChangeArrowheads="1"/>
            </p:cNvSpPr>
            <p:nvPr/>
          </p:nvSpPr>
          <p:spPr bwMode="auto">
            <a:xfrm>
              <a:off x="2870" y="1741"/>
              <a:ext cx="324" cy="1642"/>
            </a:xfrm>
            <a:prstGeom prst="rect">
              <a:avLst/>
            </a:prstGeom>
            <a:solidFill>
              <a:srgbClr val="FF0000"/>
            </a:solidFill>
            <a:ln w="9525">
              <a:solidFill>
                <a:srgbClr val="000000"/>
              </a:solidFill>
              <a:miter lim="800000"/>
              <a:headEnd/>
              <a:tailEnd/>
            </a:ln>
          </p:spPr>
          <p:txBody>
            <a:bodyPr/>
            <a:lstStyle/>
            <a:p>
              <a:endParaRPr lang="en-US" dirty="0"/>
            </a:p>
          </p:txBody>
        </p:sp>
        <p:sp>
          <p:nvSpPr>
            <p:cNvPr id="381976" name="Freeform 24"/>
            <p:cNvSpPr>
              <a:spLocks/>
            </p:cNvSpPr>
            <p:nvPr/>
          </p:nvSpPr>
          <p:spPr bwMode="auto">
            <a:xfrm>
              <a:off x="2870" y="1659"/>
              <a:ext cx="439" cy="82"/>
            </a:xfrm>
            <a:custGeom>
              <a:avLst/>
              <a:gdLst/>
              <a:ahLst/>
              <a:cxnLst>
                <a:cxn ang="0">
                  <a:pos x="324" y="82"/>
                </a:cxn>
                <a:cxn ang="0">
                  <a:pos x="439" y="0"/>
                </a:cxn>
                <a:cxn ang="0">
                  <a:pos x="116" y="0"/>
                </a:cxn>
                <a:cxn ang="0">
                  <a:pos x="0" y="82"/>
                </a:cxn>
                <a:cxn ang="0">
                  <a:pos x="324" y="82"/>
                </a:cxn>
              </a:cxnLst>
              <a:rect l="0" t="0" r="r" b="b"/>
              <a:pathLst>
                <a:path w="439" h="82">
                  <a:moveTo>
                    <a:pt x="324" y="82"/>
                  </a:moveTo>
                  <a:lnTo>
                    <a:pt x="439" y="0"/>
                  </a:lnTo>
                  <a:lnTo>
                    <a:pt x="116" y="0"/>
                  </a:lnTo>
                  <a:lnTo>
                    <a:pt x="0" y="82"/>
                  </a:lnTo>
                  <a:lnTo>
                    <a:pt x="324" y="82"/>
                  </a:lnTo>
                  <a:close/>
                </a:path>
              </a:pathLst>
            </a:custGeom>
            <a:solidFill>
              <a:srgbClr val="BF0000"/>
            </a:solidFill>
            <a:ln w="9525">
              <a:solidFill>
                <a:srgbClr val="000000"/>
              </a:solidFill>
              <a:prstDash val="solid"/>
              <a:round/>
              <a:headEnd/>
              <a:tailEnd/>
            </a:ln>
          </p:spPr>
          <p:txBody>
            <a:bodyPr/>
            <a:lstStyle/>
            <a:p>
              <a:endParaRPr lang="en-US" dirty="0"/>
            </a:p>
          </p:txBody>
        </p:sp>
        <p:sp>
          <p:nvSpPr>
            <p:cNvPr id="381977" name="Rectangle 25"/>
            <p:cNvSpPr>
              <a:spLocks noChangeArrowheads="1"/>
            </p:cNvSpPr>
            <p:nvPr/>
          </p:nvSpPr>
          <p:spPr bwMode="auto">
            <a:xfrm>
              <a:off x="3014" y="1485"/>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81%</a:t>
              </a:r>
              <a:endParaRPr lang="en-US" dirty="0"/>
            </a:p>
          </p:txBody>
        </p:sp>
        <p:sp>
          <p:nvSpPr>
            <p:cNvPr id="381978" name="Freeform 26"/>
            <p:cNvSpPr>
              <a:spLocks/>
            </p:cNvSpPr>
            <p:nvPr/>
          </p:nvSpPr>
          <p:spPr bwMode="auto">
            <a:xfrm>
              <a:off x="4009" y="1659"/>
              <a:ext cx="110" cy="1724"/>
            </a:xfrm>
            <a:custGeom>
              <a:avLst/>
              <a:gdLst/>
              <a:ahLst/>
              <a:cxnLst>
                <a:cxn ang="0">
                  <a:pos x="0" y="1724"/>
                </a:cxn>
                <a:cxn ang="0">
                  <a:pos x="0" y="82"/>
                </a:cxn>
                <a:cxn ang="0">
                  <a:pos x="110" y="0"/>
                </a:cxn>
                <a:cxn ang="0">
                  <a:pos x="110" y="1648"/>
                </a:cxn>
                <a:cxn ang="0">
                  <a:pos x="0" y="1724"/>
                </a:cxn>
              </a:cxnLst>
              <a:rect l="0" t="0" r="r" b="b"/>
              <a:pathLst>
                <a:path w="110" h="1724">
                  <a:moveTo>
                    <a:pt x="0" y="1724"/>
                  </a:moveTo>
                  <a:lnTo>
                    <a:pt x="0" y="82"/>
                  </a:lnTo>
                  <a:lnTo>
                    <a:pt x="110" y="0"/>
                  </a:lnTo>
                  <a:lnTo>
                    <a:pt x="110" y="1648"/>
                  </a:lnTo>
                  <a:lnTo>
                    <a:pt x="0" y="1724"/>
                  </a:lnTo>
                  <a:close/>
                </a:path>
              </a:pathLst>
            </a:custGeom>
            <a:solidFill>
              <a:srgbClr val="800000"/>
            </a:solidFill>
            <a:ln w="9525">
              <a:solidFill>
                <a:srgbClr val="000000"/>
              </a:solidFill>
              <a:prstDash val="solid"/>
              <a:round/>
              <a:headEnd/>
              <a:tailEnd/>
            </a:ln>
          </p:spPr>
          <p:txBody>
            <a:bodyPr/>
            <a:lstStyle/>
            <a:p>
              <a:endParaRPr lang="en-US" dirty="0"/>
            </a:p>
          </p:txBody>
        </p:sp>
        <p:sp>
          <p:nvSpPr>
            <p:cNvPr id="381979" name="Rectangle 27"/>
            <p:cNvSpPr>
              <a:spLocks noChangeArrowheads="1"/>
            </p:cNvSpPr>
            <p:nvPr/>
          </p:nvSpPr>
          <p:spPr bwMode="auto">
            <a:xfrm>
              <a:off x="3685" y="1741"/>
              <a:ext cx="324" cy="1642"/>
            </a:xfrm>
            <a:prstGeom prst="rect">
              <a:avLst/>
            </a:prstGeom>
            <a:solidFill>
              <a:srgbClr val="FF0000"/>
            </a:solidFill>
            <a:ln w="9525">
              <a:solidFill>
                <a:srgbClr val="000000"/>
              </a:solidFill>
              <a:miter lim="800000"/>
              <a:headEnd/>
              <a:tailEnd/>
            </a:ln>
          </p:spPr>
          <p:txBody>
            <a:bodyPr/>
            <a:lstStyle/>
            <a:p>
              <a:endParaRPr lang="en-US" dirty="0"/>
            </a:p>
          </p:txBody>
        </p:sp>
        <p:sp>
          <p:nvSpPr>
            <p:cNvPr id="381980" name="Freeform 28"/>
            <p:cNvSpPr>
              <a:spLocks/>
            </p:cNvSpPr>
            <p:nvPr/>
          </p:nvSpPr>
          <p:spPr bwMode="auto">
            <a:xfrm>
              <a:off x="3685" y="1659"/>
              <a:ext cx="434" cy="82"/>
            </a:xfrm>
            <a:custGeom>
              <a:avLst/>
              <a:gdLst/>
              <a:ahLst/>
              <a:cxnLst>
                <a:cxn ang="0">
                  <a:pos x="324" y="82"/>
                </a:cxn>
                <a:cxn ang="0">
                  <a:pos x="434" y="0"/>
                </a:cxn>
                <a:cxn ang="0">
                  <a:pos x="110" y="0"/>
                </a:cxn>
                <a:cxn ang="0">
                  <a:pos x="0" y="82"/>
                </a:cxn>
                <a:cxn ang="0">
                  <a:pos x="324" y="82"/>
                </a:cxn>
              </a:cxnLst>
              <a:rect l="0" t="0" r="r" b="b"/>
              <a:pathLst>
                <a:path w="434" h="82">
                  <a:moveTo>
                    <a:pt x="324" y="82"/>
                  </a:moveTo>
                  <a:lnTo>
                    <a:pt x="434" y="0"/>
                  </a:lnTo>
                  <a:lnTo>
                    <a:pt x="110" y="0"/>
                  </a:lnTo>
                  <a:lnTo>
                    <a:pt x="0" y="82"/>
                  </a:lnTo>
                  <a:lnTo>
                    <a:pt x="324" y="82"/>
                  </a:lnTo>
                  <a:close/>
                </a:path>
              </a:pathLst>
            </a:custGeom>
            <a:solidFill>
              <a:srgbClr val="BF0000"/>
            </a:solidFill>
            <a:ln w="9525">
              <a:solidFill>
                <a:srgbClr val="000000"/>
              </a:solidFill>
              <a:prstDash val="solid"/>
              <a:round/>
              <a:headEnd/>
              <a:tailEnd/>
            </a:ln>
          </p:spPr>
          <p:txBody>
            <a:bodyPr/>
            <a:lstStyle/>
            <a:p>
              <a:endParaRPr lang="en-US" dirty="0"/>
            </a:p>
          </p:txBody>
        </p:sp>
        <p:sp>
          <p:nvSpPr>
            <p:cNvPr id="381981" name="Rectangle 29"/>
            <p:cNvSpPr>
              <a:spLocks noChangeArrowheads="1"/>
            </p:cNvSpPr>
            <p:nvPr/>
          </p:nvSpPr>
          <p:spPr bwMode="auto">
            <a:xfrm>
              <a:off x="3830" y="1474"/>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81%</a:t>
              </a:r>
              <a:endParaRPr lang="en-US" dirty="0"/>
            </a:p>
          </p:txBody>
        </p:sp>
        <p:sp>
          <p:nvSpPr>
            <p:cNvPr id="381982" name="Freeform 30"/>
            <p:cNvSpPr>
              <a:spLocks/>
            </p:cNvSpPr>
            <p:nvPr/>
          </p:nvSpPr>
          <p:spPr bwMode="auto">
            <a:xfrm>
              <a:off x="4824" y="1621"/>
              <a:ext cx="110" cy="1762"/>
            </a:xfrm>
            <a:custGeom>
              <a:avLst/>
              <a:gdLst/>
              <a:ahLst/>
              <a:cxnLst>
                <a:cxn ang="0">
                  <a:pos x="0" y="1762"/>
                </a:cxn>
                <a:cxn ang="0">
                  <a:pos x="0" y="76"/>
                </a:cxn>
                <a:cxn ang="0">
                  <a:pos x="110" y="0"/>
                </a:cxn>
                <a:cxn ang="0">
                  <a:pos x="110" y="1686"/>
                </a:cxn>
                <a:cxn ang="0">
                  <a:pos x="0" y="1762"/>
                </a:cxn>
              </a:cxnLst>
              <a:rect l="0" t="0" r="r" b="b"/>
              <a:pathLst>
                <a:path w="110" h="1762">
                  <a:moveTo>
                    <a:pt x="0" y="1762"/>
                  </a:moveTo>
                  <a:lnTo>
                    <a:pt x="0" y="76"/>
                  </a:lnTo>
                  <a:lnTo>
                    <a:pt x="110" y="0"/>
                  </a:lnTo>
                  <a:lnTo>
                    <a:pt x="110" y="1686"/>
                  </a:lnTo>
                  <a:lnTo>
                    <a:pt x="0" y="1762"/>
                  </a:lnTo>
                  <a:close/>
                </a:path>
              </a:pathLst>
            </a:custGeom>
            <a:solidFill>
              <a:srgbClr val="800000"/>
            </a:solidFill>
            <a:ln w="9525">
              <a:solidFill>
                <a:srgbClr val="000000"/>
              </a:solidFill>
              <a:prstDash val="solid"/>
              <a:round/>
              <a:headEnd/>
              <a:tailEnd/>
            </a:ln>
          </p:spPr>
          <p:txBody>
            <a:bodyPr/>
            <a:lstStyle/>
            <a:p>
              <a:endParaRPr lang="en-US" dirty="0"/>
            </a:p>
          </p:txBody>
        </p:sp>
        <p:sp>
          <p:nvSpPr>
            <p:cNvPr id="381983" name="Rectangle 31"/>
            <p:cNvSpPr>
              <a:spLocks noChangeArrowheads="1"/>
            </p:cNvSpPr>
            <p:nvPr/>
          </p:nvSpPr>
          <p:spPr bwMode="auto">
            <a:xfrm>
              <a:off x="4494" y="1697"/>
              <a:ext cx="330" cy="1686"/>
            </a:xfrm>
            <a:prstGeom prst="rect">
              <a:avLst/>
            </a:prstGeom>
            <a:solidFill>
              <a:srgbClr val="FF0000"/>
            </a:solidFill>
            <a:ln w="9525">
              <a:solidFill>
                <a:srgbClr val="000000"/>
              </a:solidFill>
              <a:miter lim="800000"/>
              <a:headEnd/>
              <a:tailEnd/>
            </a:ln>
          </p:spPr>
          <p:txBody>
            <a:bodyPr/>
            <a:lstStyle/>
            <a:p>
              <a:endParaRPr lang="en-US" dirty="0"/>
            </a:p>
          </p:txBody>
        </p:sp>
        <p:sp>
          <p:nvSpPr>
            <p:cNvPr id="381984" name="Freeform 32"/>
            <p:cNvSpPr>
              <a:spLocks/>
            </p:cNvSpPr>
            <p:nvPr/>
          </p:nvSpPr>
          <p:spPr bwMode="auto">
            <a:xfrm>
              <a:off x="4494" y="1621"/>
              <a:ext cx="440" cy="76"/>
            </a:xfrm>
            <a:custGeom>
              <a:avLst/>
              <a:gdLst/>
              <a:ahLst/>
              <a:cxnLst>
                <a:cxn ang="0">
                  <a:pos x="330" y="76"/>
                </a:cxn>
                <a:cxn ang="0">
                  <a:pos x="440" y="0"/>
                </a:cxn>
                <a:cxn ang="0">
                  <a:pos x="116" y="0"/>
                </a:cxn>
                <a:cxn ang="0">
                  <a:pos x="0" y="76"/>
                </a:cxn>
                <a:cxn ang="0">
                  <a:pos x="330" y="76"/>
                </a:cxn>
              </a:cxnLst>
              <a:rect l="0" t="0" r="r" b="b"/>
              <a:pathLst>
                <a:path w="440" h="76">
                  <a:moveTo>
                    <a:pt x="330" y="76"/>
                  </a:moveTo>
                  <a:lnTo>
                    <a:pt x="440" y="0"/>
                  </a:lnTo>
                  <a:lnTo>
                    <a:pt x="116" y="0"/>
                  </a:lnTo>
                  <a:lnTo>
                    <a:pt x="0" y="76"/>
                  </a:lnTo>
                  <a:lnTo>
                    <a:pt x="330" y="76"/>
                  </a:lnTo>
                  <a:close/>
                </a:path>
              </a:pathLst>
            </a:custGeom>
            <a:solidFill>
              <a:srgbClr val="BF0000"/>
            </a:solidFill>
            <a:ln w="9525">
              <a:solidFill>
                <a:srgbClr val="000000"/>
              </a:solidFill>
              <a:prstDash val="solid"/>
              <a:round/>
              <a:headEnd/>
              <a:tailEnd/>
            </a:ln>
          </p:spPr>
          <p:txBody>
            <a:bodyPr/>
            <a:lstStyle/>
            <a:p>
              <a:endParaRPr lang="en-US" dirty="0"/>
            </a:p>
          </p:txBody>
        </p:sp>
        <p:sp>
          <p:nvSpPr>
            <p:cNvPr id="381985" name="Rectangle 33"/>
            <p:cNvSpPr>
              <a:spLocks noChangeArrowheads="1"/>
            </p:cNvSpPr>
            <p:nvPr/>
          </p:nvSpPr>
          <p:spPr bwMode="auto">
            <a:xfrm>
              <a:off x="4610" y="1441"/>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83%</a:t>
              </a:r>
              <a:endParaRPr lang="en-US" dirty="0"/>
            </a:p>
          </p:txBody>
        </p:sp>
        <p:sp>
          <p:nvSpPr>
            <p:cNvPr id="381986" name="Line 34"/>
            <p:cNvSpPr>
              <a:spLocks noChangeShapeType="1"/>
            </p:cNvSpPr>
            <p:nvPr/>
          </p:nvSpPr>
          <p:spPr bwMode="auto">
            <a:xfrm flipV="1">
              <a:off x="1003" y="1354"/>
              <a:ext cx="0" cy="2029"/>
            </a:xfrm>
            <a:prstGeom prst="line">
              <a:avLst/>
            </a:prstGeom>
            <a:noFill/>
            <a:ln w="9525">
              <a:solidFill>
                <a:srgbClr val="000000"/>
              </a:solidFill>
              <a:round/>
              <a:headEnd/>
              <a:tailEnd/>
            </a:ln>
          </p:spPr>
          <p:txBody>
            <a:bodyPr/>
            <a:lstStyle/>
            <a:p>
              <a:endParaRPr lang="en-US" dirty="0"/>
            </a:p>
          </p:txBody>
        </p:sp>
        <p:sp>
          <p:nvSpPr>
            <p:cNvPr id="381987" name="Line 35"/>
            <p:cNvSpPr>
              <a:spLocks noChangeShapeType="1"/>
            </p:cNvSpPr>
            <p:nvPr/>
          </p:nvSpPr>
          <p:spPr bwMode="auto">
            <a:xfrm flipH="1">
              <a:off x="968" y="3383"/>
              <a:ext cx="35" cy="0"/>
            </a:xfrm>
            <a:prstGeom prst="line">
              <a:avLst/>
            </a:prstGeom>
            <a:noFill/>
            <a:ln w="9525">
              <a:solidFill>
                <a:srgbClr val="000000"/>
              </a:solidFill>
              <a:round/>
              <a:headEnd/>
              <a:tailEnd/>
            </a:ln>
          </p:spPr>
          <p:txBody>
            <a:bodyPr/>
            <a:lstStyle/>
            <a:p>
              <a:endParaRPr lang="en-US" dirty="0"/>
            </a:p>
          </p:txBody>
        </p:sp>
        <p:sp>
          <p:nvSpPr>
            <p:cNvPr id="381988" name="Line 36"/>
            <p:cNvSpPr>
              <a:spLocks noChangeShapeType="1"/>
            </p:cNvSpPr>
            <p:nvPr/>
          </p:nvSpPr>
          <p:spPr bwMode="auto">
            <a:xfrm flipH="1">
              <a:off x="968" y="2979"/>
              <a:ext cx="35" cy="0"/>
            </a:xfrm>
            <a:prstGeom prst="line">
              <a:avLst/>
            </a:prstGeom>
            <a:noFill/>
            <a:ln w="9525">
              <a:solidFill>
                <a:srgbClr val="000000"/>
              </a:solidFill>
              <a:round/>
              <a:headEnd/>
              <a:tailEnd/>
            </a:ln>
          </p:spPr>
          <p:txBody>
            <a:bodyPr/>
            <a:lstStyle/>
            <a:p>
              <a:endParaRPr lang="en-US" dirty="0"/>
            </a:p>
          </p:txBody>
        </p:sp>
        <p:sp>
          <p:nvSpPr>
            <p:cNvPr id="381989" name="Line 37"/>
            <p:cNvSpPr>
              <a:spLocks noChangeShapeType="1"/>
            </p:cNvSpPr>
            <p:nvPr/>
          </p:nvSpPr>
          <p:spPr bwMode="auto">
            <a:xfrm flipH="1">
              <a:off x="968" y="2576"/>
              <a:ext cx="35" cy="0"/>
            </a:xfrm>
            <a:prstGeom prst="line">
              <a:avLst/>
            </a:prstGeom>
            <a:noFill/>
            <a:ln w="9525">
              <a:solidFill>
                <a:srgbClr val="000000"/>
              </a:solidFill>
              <a:round/>
              <a:headEnd/>
              <a:tailEnd/>
            </a:ln>
          </p:spPr>
          <p:txBody>
            <a:bodyPr/>
            <a:lstStyle/>
            <a:p>
              <a:endParaRPr lang="en-US" dirty="0"/>
            </a:p>
          </p:txBody>
        </p:sp>
        <p:sp>
          <p:nvSpPr>
            <p:cNvPr id="381990" name="Line 38"/>
            <p:cNvSpPr>
              <a:spLocks noChangeShapeType="1"/>
            </p:cNvSpPr>
            <p:nvPr/>
          </p:nvSpPr>
          <p:spPr bwMode="auto">
            <a:xfrm flipH="1">
              <a:off x="968" y="2167"/>
              <a:ext cx="35" cy="0"/>
            </a:xfrm>
            <a:prstGeom prst="line">
              <a:avLst/>
            </a:prstGeom>
            <a:noFill/>
            <a:ln w="9525">
              <a:solidFill>
                <a:srgbClr val="000000"/>
              </a:solidFill>
              <a:round/>
              <a:headEnd/>
              <a:tailEnd/>
            </a:ln>
          </p:spPr>
          <p:txBody>
            <a:bodyPr/>
            <a:lstStyle/>
            <a:p>
              <a:endParaRPr lang="en-US" dirty="0"/>
            </a:p>
          </p:txBody>
        </p:sp>
        <p:sp>
          <p:nvSpPr>
            <p:cNvPr id="381991" name="Line 39"/>
            <p:cNvSpPr>
              <a:spLocks noChangeShapeType="1"/>
            </p:cNvSpPr>
            <p:nvPr/>
          </p:nvSpPr>
          <p:spPr bwMode="auto">
            <a:xfrm flipH="1">
              <a:off x="968" y="1763"/>
              <a:ext cx="35" cy="0"/>
            </a:xfrm>
            <a:prstGeom prst="line">
              <a:avLst/>
            </a:prstGeom>
            <a:noFill/>
            <a:ln w="9525">
              <a:solidFill>
                <a:srgbClr val="000000"/>
              </a:solidFill>
              <a:round/>
              <a:headEnd/>
              <a:tailEnd/>
            </a:ln>
          </p:spPr>
          <p:txBody>
            <a:bodyPr/>
            <a:lstStyle/>
            <a:p>
              <a:endParaRPr lang="en-US" dirty="0"/>
            </a:p>
          </p:txBody>
        </p:sp>
        <p:sp>
          <p:nvSpPr>
            <p:cNvPr id="381992" name="Line 40"/>
            <p:cNvSpPr>
              <a:spLocks noChangeShapeType="1"/>
            </p:cNvSpPr>
            <p:nvPr/>
          </p:nvSpPr>
          <p:spPr bwMode="auto">
            <a:xfrm flipH="1">
              <a:off x="968" y="1354"/>
              <a:ext cx="35" cy="0"/>
            </a:xfrm>
            <a:prstGeom prst="line">
              <a:avLst/>
            </a:prstGeom>
            <a:noFill/>
            <a:ln w="9525">
              <a:solidFill>
                <a:srgbClr val="000000"/>
              </a:solidFill>
              <a:round/>
              <a:headEnd/>
              <a:tailEnd/>
            </a:ln>
          </p:spPr>
          <p:txBody>
            <a:bodyPr/>
            <a:lstStyle/>
            <a:p>
              <a:endParaRPr lang="en-US" dirty="0"/>
            </a:p>
          </p:txBody>
        </p:sp>
        <p:sp>
          <p:nvSpPr>
            <p:cNvPr id="381993" name="Rectangle 41"/>
            <p:cNvSpPr>
              <a:spLocks noChangeArrowheads="1"/>
            </p:cNvSpPr>
            <p:nvPr/>
          </p:nvSpPr>
          <p:spPr bwMode="auto">
            <a:xfrm>
              <a:off x="766" y="3307"/>
              <a:ext cx="27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0%</a:t>
              </a:r>
              <a:endParaRPr lang="en-US" dirty="0"/>
            </a:p>
          </p:txBody>
        </p:sp>
        <p:sp>
          <p:nvSpPr>
            <p:cNvPr id="381994" name="Rectangle 42"/>
            <p:cNvSpPr>
              <a:spLocks noChangeArrowheads="1"/>
            </p:cNvSpPr>
            <p:nvPr/>
          </p:nvSpPr>
          <p:spPr bwMode="auto">
            <a:xfrm>
              <a:off x="690" y="2903"/>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20%</a:t>
              </a:r>
              <a:endParaRPr lang="en-US" dirty="0"/>
            </a:p>
          </p:txBody>
        </p:sp>
        <p:sp>
          <p:nvSpPr>
            <p:cNvPr id="381995" name="Rectangle 43"/>
            <p:cNvSpPr>
              <a:spLocks noChangeArrowheads="1"/>
            </p:cNvSpPr>
            <p:nvPr/>
          </p:nvSpPr>
          <p:spPr bwMode="auto">
            <a:xfrm>
              <a:off x="690" y="2499"/>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40%</a:t>
              </a:r>
              <a:endParaRPr lang="en-US" dirty="0"/>
            </a:p>
          </p:txBody>
        </p:sp>
        <p:sp>
          <p:nvSpPr>
            <p:cNvPr id="381996" name="Rectangle 44"/>
            <p:cNvSpPr>
              <a:spLocks noChangeArrowheads="1"/>
            </p:cNvSpPr>
            <p:nvPr/>
          </p:nvSpPr>
          <p:spPr bwMode="auto">
            <a:xfrm>
              <a:off x="690" y="2090"/>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60%</a:t>
              </a:r>
              <a:endParaRPr lang="en-US" dirty="0"/>
            </a:p>
          </p:txBody>
        </p:sp>
        <p:sp>
          <p:nvSpPr>
            <p:cNvPr id="381997" name="Rectangle 45"/>
            <p:cNvSpPr>
              <a:spLocks noChangeArrowheads="1"/>
            </p:cNvSpPr>
            <p:nvPr/>
          </p:nvSpPr>
          <p:spPr bwMode="auto">
            <a:xfrm>
              <a:off x="690" y="1687"/>
              <a:ext cx="358"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80%</a:t>
              </a:r>
              <a:endParaRPr lang="en-US" dirty="0"/>
            </a:p>
          </p:txBody>
        </p:sp>
        <p:sp>
          <p:nvSpPr>
            <p:cNvPr id="381998" name="Rectangle 46"/>
            <p:cNvSpPr>
              <a:spLocks noChangeArrowheads="1"/>
            </p:cNvSpPr>
            <p:nvPr/>
          </p:nvSpPr>
          <p:spPr bwMode="auto">
            <a:xfrm>
              <a:off x="615" y="1277"/>
              <a:ext cx="439"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100%</a:t>
              </a:r>
              <a:endParaRPr lang="en-US" dirty="0"/>
            </a:p>
          </p:txBody>
        </p:sp>
        <p:sp>
          <p:nvSpPr>
            <p:cNvPr id="381999" name="Line 47"/>
            <p:cNvSpPr>
              <a:spLocks noChangeShapeType="1"/>
            </p:cNvSpPr>
            <p:nvPr/>
          </p:nvSpPr>
          <p:spPr bwMode="auto">
            <a:xfrm>
              <a:off x="1003" y="3383"/>
              <a:ext cx="4064" cy="0"/>
            </a:xfrm>
            <a:prstGeom prst="line">
              <a:avLst/>
            </a:prstGeom>
            <a:noFill/>
            <a:ln w="9525">
              <a:solidFill>
                <a:srgbClr val="000000"/>
              </a:solidFill>
              <a:round/>
              <a:headEnd/>
              <a:tailEnd/>
            </a:ln>
          </p:spPr>
          <p:txBody>
            <a:bodyPr/>
            <a:lstStyle/>
            <a:p>
              <a:endParaRPr lang="en-US" dirty="0"/>
            </a:p>
          </p:txBody>
        </p:sp>
        <p:sp>
          <p:nvSpPr>
            <p:cNvPr id="382000" name="Line 48"/>
            <p:cNvSpPr>
              <a:spLocks noChangeShapeType="1"/>
            </p:cNvSpPr>
            <p:nvPr/>
          </p:nvSpPr>
          <p:spPr bwMode="auto">
            <a:xfrm>
              <a:off x="1003" y="3383"/>
              <a:ext cx="0" cy="33"/>
            </a:xfrm>
            <a:prstGeom prst="line">
              <a:avLst/>
            </a:prstGeom>
            <a:noFill/>
            <a:ln w="9525">
              <a:solidFill>
                <a:srgbClr val="000000"/>
              </a:solidFill>
              <a:round/>
              <a:headEnd/>
              <a:tailEnd/>
            </a:ln>
          </p:spPr>
          <p:txBody>
            <a:bodyPr/>
            <a:lstStyle/>
            <a:p>
              <a:endParaRPr lang="en-US" dirty="0"/>
            </a:p>
          </p:txBody>
        </p:sp>
        <p:sp>
          <p:nvSpPr>
            <p:cNvPr id="382001" name="Line 49"/>
            <p:cNvSpPr>
              <a:spLocks noChangeShapeType="1"/>
            </p:cNvSpPr>
            <p:nvPr/>
          </p:nvSpPr>
          <p:spPr bwMode="auto">
            <a:xfrm>
              <a:off x="1818" y="3383"/>
              <a:ext cx="0" cy="33"/>
            </a:xfrm>
            <a:prstGeom prst="line">
              <a:avLst/>
            </a:prstGeom>
            <a:noFill/>
            <a:ln w="9525">
              <a:solidFill>
                <a:srgbClr val="000000"/>
              </a:solidFill>
              <a:round/>
              <a:headEnd/>
              <a:tailEnd/>
            </a:ln>
          </p:spPr>
          <p:txBody>
            <a:bodyPr/>
            <a:lstStyle/>
            <a:p>
              <a:endParaRPr lang="en-US" dirty="0"/>
            </a:p>
          </p:txBody>
        </p:sp>
        <p:sp>
          <p:nvSpPr>
            <p:cNvPr id="382002" name="Line 50"/>
            <p:cNvSpPr>
              <a:spLocks noChangeShapeType="1"/>
            </p:cNvSpPr>
            <p:nvPr/>
          </p:nvSpPr>
          <p:spPr bwMode="auto">
            <a:xfrm>
              <a:off x="2627" y="3383"/>
              <a:ext cx="0" cy="33"/>
            </a:xfrm>
            <a:prstGeom prst="line">
              <a:avLst/>
            </a:prstGeom>
            <a:noFill/>
            <a:ln w="9525">
              <a:solidFill>
                <a:srgbClr val="000000"/>
              </a:solidFill>
              <a:round/>
              <a:headEnd/>
              <a:tailEnd/>
            </a:ln>
          </p:spPr>
          <p:txBody>
            <a:bodyPr/>
            <a:lstStyle/>
            <a:p>
              <a:endParaRPr lang="en-US" dirty="0"/>
            </a:p>
          </p:txBody>
        </p:sp>
        <p:sp>
          <p:nvSpPr>
            <p:cNvPr id="382003" name="Line 51"/>
            <p:cNvSpPr>
              <a:spLocks noChangeShapeType="1"/>
            </p:cNvSpPr>
            <p:nvPr/>
          </p:nvSpPr>
          <p:spPr bwMode="auto">
            <a:xfrm>
              <a:off x="3442" y="3383"/>
              <a:ext cx="0" cy="33"/>
            </a:xfrm>
            <a:prstGeom prst="line">
              <a:avLst/>
            </a:prstGeom>
            <a:noFill/>
            <a:ln w="9525">
              <a:solidFill>
                <a:srgbClr val="000000"/>
              </a:solidFill>
              <a:round/>
              <a:headEnd/>
              <a:tailEnd/>
            </a:ln>
          </p:spPr>
          <p:txBody>
            <a:bodyPr/>
            <a:lstStyle/>
            <a:p>
              <a:endParaRPr lang="en-US" dirty="0"/>
            </a:p>
          </p:txBody>
        </p:sp>
        <p:sp>
          <p:nvSpPr>
            <p:cNvPr id="382004" name="Line 52"/>
            <p:cNvSpPr>
              <a:spLocks noChangeShapeType="1"/>
            </p:cNvSpPr>
            <p:nvPr/>
          </p:nvSpPr>
          <p:spPr bwMode="auto">
            <a:xfrm>
              <a:off x="4252" y="3383"/>
              <a:ext cx="0" cy="33"/>
            </a:xfrm>
            <a:prstGeom prst="line">
              <a:avLst/>
            </a:prstGeom>
            <a:noFill/>
            <a:ln w="9525">
              <a:solidFill>
                <a:srgbClr val="000000"/>
              </a:solidFill>
              <a:round/>
              <a:headEnd/>
              <a:tailEnd/>
            </a:ln>
          </p:spPr>
          <p:txBody>
            <a:bodyPr/>
            <a:lstStyle/>
            <a:p>
              <a:endParaRPr lang="en-US" dirty="0"/>
            </a:p>
          </p:txBody>
        </p:sp>
        <p:sp>
          <p:nvSpPr>
            <p:cNvPr id="382005" name="Line 53"/>
            <p:cNvSpPr>
              <a:spLocks noChangeShapeType="1"/>
            </p:cNvSpPr>
            <p:nvPr/>
          </p:nvSpPr>
          <p:spPr bwMode="auto">
            <a:xfrm>
              <a:off x="5067" y="3383"/>
              <a:ext cx="0" cy="33"/>
            </a:xfrm>
            <a:prstGeom prst="line">
              <a:avLst/>
            </a:prstGeom>
            <a:noFill/>
            <a:ln w="9525">
              <a:solidFill>
                <a:srgbClr val="000000"/>
              </a:solidFill>
              <a:round/>
              <a:headEnd/>
              <a:tailEnd/>
            </a:ln>
          </p:spPr>
          <p:txBody>
            <a:bodyPr/>
            <a:lstStyle/>
            <a:p>
              <a:endParaRPr lang="en-US" dirty="0"/>
            </a:p>
          </p:txBody>
        </p:sp>
        <p:sp>
          <p:nvSpPr>
            <p:cNvPr id="382006" name="Rectangle 54"/>
            <p:cNvSpPr>
              <a:spLocks noChangeArrowheads="1"/>
            </p:cNvSpPr>
            <p:nvPr/>
          </p:nvSpPr>
          <p:spPr bwMode="auto">
            <a:xfrm>
              <a:off x="1245" y="3454"/>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FY06</a:t>
              </a:r>
              <a:endParaRPr lang="en-US" dirty="0"/>
            </a:p>
          </p:txBody>
        </p:sp>
        <p:sp>
          <p:nvSpPr>
            <p:cNvPr id="382007" name="Rectangle 55"/>
            <p:cNvSpPr>
              <a:spLocks noChangeArrowheads="1"/>
            </p:cNvSpPr>
            <p:nvPr/>
          </p:nvSpPr>
          <p:spPr bwMode="auto">
            <a:xfrm>
              <a:off x="2061" y="3454"/>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FY07</a:t>
              </a:r>
              <a:endParaRPr lang="en-US" dirty="0"/>
            </a:p>
          </p:txBody>
        </p:sp>
        <p:sp>
          <p:nvSpPr>
            <p:cNvPr id="382008" name="Rectangle 56"/>
            <p:cNvSpPr>
              <a:spLocks noChangeArrowheads="1"/>
            </p:cNvSpPr>
            <p:nvPr/>
          </p:nvSpPr>
          <p:spPr bwMode="auto">
            <a:xfrm>
              <a:off x="2870" y="3454"/>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FY08</a:t>
              </a:r>
              <a:endParaRPr lang="en-US" dirty="0"/>
            </a:p>
          </p:txBody>
        </p:sp>
        <p:sp>
          <p:nvSpPr>
            <p:cNvPr id="382009" name="Rectangle 57"/>
            <p:cNvSpPr>
              <a:spLocks noChangeArrowheads="1"/>
            </p:cNvSpPr>
            <p:nvPr/>
          </p:nvSpPr>
          <p:spPr bwMode="auto">
            <a:xfrm>
              <a:off x="3685" y="3454"/>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FY09</a:t>
              </a:r>
              <a:endParaRPr lang="en-US" dirty="0"/>
            </a:p>
          </p:txBody>
        </p:sp>
        <p:sp>
          <p:nvSpPr>
            <p:cNvPr id="382010" name="Rectangle 58"/>
            <p:cNvSpPr>
              <a:spLocks noChangeArrowheads="1"/>
            </p:cNvSpPr>
            <p:nvPr/>
          </p:nvSpPr>
          <p:spPr bwMode="auto">
            <a:xfrm>
              <a:off x="4494" y="3454"/>
              <a:ext cx="416" cy="191"/>
            </a:xfrm>
            <a:prstGeom prst="rect">
              <a:avLst/>
            </a:prstGeom>
            <a:noFill/>
            <a:ln w="9525">
              <a:noFill/>
              <a:miter lim="800000"/>
              <a:headEnd/>
              <a:tailEnd/>
            </a:ln>
          </p:spPr>
          <p:txBody>
            <a:bodyPr wrap="none" lIns="0" tIns="0" rIns="0" bIns="0">
              <a:spAutoFit/>
            </a:bodyPr>
            <a:lstStyle/>
            <a:p>
              <a:r>
                <a:rPr lang="en-US" sz="1600" b="1" dirty="0">
                  <a:solidFill>
                    <a:srgbClr val="000000"/>
                  </a:solidFill>
                </a:rPr>
                <a:t>FY10</a:t>
              </a:r>
              <a:endParaRPr lang="en-US" dirty="0"/>
            </a:p>
          </p:txBody>
        </p:sp>
      </p:grpSp>
    </p:spTree>
    <p:extLst>
      <p:ext uri="{BB962C8B-B14F-4D97-AF65-F5344CB8AC3E}">
        <p14:creationId xmlns="" xmlns:p14="http://schemas.microsoft.com/office/powerpoint/2010/main" val="878029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lide Number Placeholder 3"/>
          <p:cNvSpPr>
            <a:spLocks noGrp="1"/>
          </p:cNvSpPr>
          <p:nvPr>
            <p:ph type="sldNum" sz="quarter" idx="12"/>
          </p:nvPr>
        </p:nvSpPr>
        <p:spPr/>
        <p:txBody>
          <a:bodyPr/>
          <a:lstStyle/>
          <a:p>
            <a:fld id="{0DE21066-E6E5-42EF-A61E-E2F50E6D94BF}" type="slidenum">
              <a:rPr lang="en-US"/>
              <a:pPr/>
              <a:t>17</a:t>
            </a:fld>
            <a:endParaRPr lang="en-US" dirty="0"/>
          </a:p>
        </p:txBody>
      </p:sp>
      <p:sp>
        <p:nvSpPr>
          <p:cNvPr id="388098" name="Rectangle 2"/>
          <p:cNvSpPr>
            <a:spLocks noGrp="1" noChangeArrowheads="1"/>
          </p:cNvSpPr>
          <p:nvPr>
            <p:ph type="title" idx="4294967295"/>
          </p:nvPr>
        </p:nvSpPr>
        <p:spPr>
          <a:xfrm>
            <a:off x="0" y="274638"/>
            <a:ext cx="8229600" cy="1143000"/>
          </a:xfrm>
        </p:spPr>
        <p:txBody>
          <a:bodyPr/>
          <a:lstStyle/>
          <a:p>
            <a:r>
              <a:rPr lang="en-US" dirty="0"/>
              <a:t>FY 1990 – FY 2010 (Oct 1 – Sept 3)</a:t>
            </a:r>
            <a:br>
              <a:rPr lang="en-US" dirty="0"/>
            </a:br>
            <a:r>
              <a:rPr lang="en-US" sz="2800" i="1" dirty="0"/>
              <a:t>Significant Enforcement Cases</a:t>
            </a:r>
          </a:p>
        </p:txBody>
      </p:sp>
      <p:sp>
        <p:nvSpPr>
          <p:cNvPr id="388100" name="Rectangle 4"/>
          <p:cNvSpPr>
            <a:spLocks noChangeArrowheads="1"/>
          </p:cNvSpPr>
          <p:nvPr/>
        </p:nvSpPr>
        <p:spPr bwMode="auto">
          <a:xfrm>
            <a:off x="3322638" y="2133600"/>
            <a:ext cx="5135562" cy="274638"/>
          </a:xfrm>
          <a:prstGeom prst="rect">
            <a:avLst/>
          </a:prstGeom>
          <a:noFill/>
          <a:ln w="9525">
            <a:noFill/>
            <a:miter lim="800000"/>
            <a:headEnd/>
            <a:tailEnd/>
          </a:ln>
          <a:effectLst/>
        </p:spPr>
        <p:txBody>
          <a:bodyPr>
            <a:spAutoFit/>
          </a:bodyPr>
          <a:lstStyle/>
          <a:p>
            <a:pPr eaLnBrk="0" hangingPunct="0"/>
            <a:r>
              <a:rPr lang="en-US" sz="1200" b="1" dirty="0">
                <a:solidFill>
                  <a:schemeClr val="tx1"/>
                </a:solidFill>
                <a:latin typeface="Tahoma" pitchFamily="34" charset="0"/>
              </a:rPr>
              <a:t>			Projected EOY - 167</a:t>
            </a:r>
          </a:p>
        </p:txBody>
      </p:sp>
      <p:grpSp>
        <p:nvGrpSpPr>
          <p:cNvPr id="2" name="Group 107"/>
          <p:cNvGrpSpPr>
            <a:grpSpLocks/>
          </p:cNvGrpSpPr>
          <p:nvPr/>
        </p:nvGrpSpPr>
        <p:grpSpPr bwMode="auto">
          <a:xfrm>
            <a:off x="457200" y="1981200"/>
            <a:ext cx="7715250" cy="4114800"/>
            <a:chOff x="288" y="1248"/>
            <a:chExt cx="4860" cy="2592"/>
          </a:xfrm>
        </p:grpSpPr>
        <p:sp>
          <p:nvSpPr>
            <p:cNvPr id="388101" name="AutoShape 5"/>
            <p:cNvSpPr>
              <a:spLocks noChangeAspect="1" noChangeArrowheads="1" noTextEdit="1"/>
            </p:cNvSpPr>
            <p:nvPr/>
          </p:nvSpPr>
          <p:spPr bwMode="auto">
            <a:xfrm>
              <a:off x="288" y="1248"/>
              <a:ext cx="4860" cy="2592"/>
            </a:xfrm>
            <a:prstGeom prst="rect">
              <a:avLst/>
            </a:prstGeom>
            <a:noFill/>
            <a:ln w="9525">
              <a:noFill/>
              <a:miter lim="800000"/>
              <a:headEnd/>
              <a:tailEnd/>
            </a:ln>
          </p:spPr>
          <p:txBody>
            <a:bodyPr/>
            <a:lstStyle/>
            <a:p>
              <a:endParaRPr lang="en-US" dirty="0"/>
            </a:p>
          </p:txBody>
        </p:sp>
        <p:sp>
          <p:nvSpPr>
            <p:cNvPr id="388103" name="Rectangle 7"/>
            <p:cNvSpPr>
              <a:spLocks noChangeArrowheads="1"/>
            </p:cNvSpPr>
            <p:nvPr/>
          </p:nvSpPr>
          <p:spPr bwMode="auto">
            <a:xfrm>
              <a:off x="878" y="3261"/>
              <a:ext cx="87" cy="220"/>
            </a:xfrm>
            <a:prstGeom prst="rect">
              <a:avLst/>
            </a:prstGeom>
            <a:solidFill>
              <a:srgbClr val="FF0000"/>
            </a:solidFill>
            <a:ln w="9525">
              <a:solidFill>
                <a:srgbClr val="000000"/>
              </a:solidFill>
              <a:miter lim="800000"/>
              <a:headEnd/>
              <a:tailEnd/>
            </a:ln>
          </p:spPr>
          <p:txBody>
            <a:bodyPr/>
            <a:lstStyle/>
            <a:p>
              <a:endParaRPr lang="en-US" dirty="0"/>
            </a:p>
          </p:txBody>
        </p:sp>
        <p:sp>
          <p:nvSpPr>
            <p:cNvPr id="388104" name="Rectangle 8"/>
            <p:cNvSpPr>
              <a:spLocks noChangeArrowheads="1"/>
            </p:cNvSpPr>
            <p:nvPr/>
          </p:nvSpPr>
          <p:spPr bwMode="auto">
            <a:xfrm>
              <a:off x="1081" y="3261"/>
              <a:ext cx="86" cy="220"/>
            </a:xfrm>
            <a:prstGeom prst="rect">
              <a:avLst/>
            </a:prstGeom>
            <a:solidFill>
              <a:srgbClr val="FF0000"/>
            </a:solidFill>
            <a:ln w="9525">
              <a:solidFill>
                <a:srgbClr val="000000"/>
              </a:solidFill>
              <a:miter lim="800000"/>
              <a:headEnd/>
              <a:tailEnd/>
            </a:ln>
          </p:spPr>
          <p:txBody>
            <a:bodyPr/>
            <a:lstStyle/>
            <a:p>
              <a:endParaRPr lang="en-US" dirty="0"/>
            </a:p>
          </p:txBody>
        </p:sp>
        <p:sp>
          <p:nvSpPr>
            <p:cNvPr id="388105" name="Rectangle 9"/>
            <p:cNvSpPr>
              <a:spLocks noChangeArrowheads="1"/>
            </p:cNvSpPr>
            <p:nvPr/>
          </p:nvSpPr>
          <p:spPr bwMode="auto">
            <a:xfrm>
              <a:off x="1283" y="3018"/>
              <a:ext cx="87" cy="463"/>
            </a:xfrm>
            <a:prstGeom prst="rect">
              <a:avLst/>
            </a:prstGeom>
            <a:solidFill>
              <a:srgbClr val="FF0000"/>
            </a:solidFill>
            <a:ln w="9525">
              <a:solidFill>
                <a:srgbClr val="000000"/>
              </a:solidFill>
              <a:miter lim="800000"/>
              <a:headEnd/>
              <a:tailEnd/>
            </a:ln>
          </p:spPr>
          <p:txBody>
            <a:bodyPr/>
            <a:lstStyle/>
            <a:p>
              <a:endParaRPr lang="en-US" dirty="0"/>
            </a:p>
          </p:txBody>
        </p:sp>
        <p:sp>
          <p:nvSpPr>
            <p:cNvPr id="388106" name="Rectangle 10"/>
            <p:cNvSpPr>
              <a:spLocks noChangeArrowheads="1"/>
            </p:cNvSpPr>
            <p:nvPr/>
          </p:nvSpPr>
          <p:spPr bwMode="auto">
            <a:xfrm>
              <a:off x="1486" y="2984"/>
              <a:ext cx="86" cy="497"/>
            </a:xfrm>
            <a:prstGeom prst="rect">
              <a:avLst/>
            </a:prstGeom>
            <a:solidFill>
              <a:srgbClr val="FF0000"/>
            </a:solidFill>
            <a:ln w="9525">
              <a:solidFill>
                <a:srgbClr val="000000"/>
              </a:solidFill>
              <a:miter lim="800000"/>
              <a:headEnd/>
              <a:tailEnd/>
            </a:ln>
          </p:spPr>
          <p:txBody>
            <a:bodyPr/>
            <a:lstStyle/>
            <a:p>
              <a:endParaRPr lang="en-US" dirty="0"/>
            </a:p>
          </p:txBody>
        </p:sp>
        <p:sp>
          <p:nvSpPr>
            <p:cNvPr id="388107" name="Rectangle 11"/>
            <p:cNvSpPr>
              <a:spLocks noChangeArrowheads="1"/>
            </p:cNvSpPr>
            <p:nvPr/>
          </p:nvSpPr>
          <p:spPr bwMode="auto">
            <a:xfrm>
              <a:off x="1688" y="2920"/>
              <a:ext cx="87" cy="561"/>
            </a:xfrm>
            <a:prstGeom prst="rect">
              <a:avLst/>
            </a:prstGeom>
            <a:solidFill>
              <a:srgbClr val="FF0000"/>
            </a:solidFill>
            <a:ln w="9525">
              <a:solidFill>
                <a:srgbClr val="000000"/>
              </a:solidFill>
              <a:miter lim="800000"/>
              <a:headEnd/>
              <a:tailEnd/>
            </a:ln>
          </p:spPr>
          <p:txBody>
            <a:bodyPr/>
            <a:lstStyle/>
            <a:p>
              <a:endParaRPr lang="en-US" dirty="0"/>
            </a:p>
          </p:txBody>
        </p:sp>
        <p:sp>
          <p:nvSpPr>
            <p:cNvPr id="388108" name="Rectangle 12"/>
            <p:cNvSpPr>
              <a:spLocks noChangeArrowheads="1"/>
            </p:cNvSpPr>
            <p:nvPr/>
          </p:nvSpPr>
          <p:spPr bwMode="auto">
            <a:xfrm>
              <a:off x="1891" y="2451"/>
              <a:ext cx="81" cy="1030"/>
            </a:xfrm>
            <a:prstGeom prst="rect">
              <a:avLst/>
            </a:prstGeom>
            <a:solidFill>
              <a:srgbClr val="FF0000"/>
            </a:solidFill>
            <a:ln w="9525">
              <a:solidFill>
                <a:srgbClr val="000000"/>
              </a:solidFill>
              <a:miter lim="800000"/>
              <a:headEnd/>
              <a:tailEnd/>
            </a:ln>
          </p:spPr>
          <p:txBody>
            <a:bodyPr/>
            <a:lstStyle/>
            <a:p>
              <a:endParaRPr lang="en-US" dirty="0"/>
            </a:p>
          </p:txBody>
        </p:sp>
        <p:sp>
          <p:nvSpPr>
            <p:cNvPr id="388109" name="Rectangle 13"/>
            <p:cNvSpPr>
              <a:spLocks noChangeArrowheads="1"/>
            </p:cNvSpPr>
            <p:nvPr/>
          </p:nvSpPr>
          <p:spPr bwMode="auto">
            <a:xfrm>
              <a:off x="2087" y="2139"/>
              <a:ext cx="87" cy="1342"/>
            </a:xfrm>
            <a:prstGeom prst="rect">
              <a:avLst/>
            </a:prstGeom>
            <a:solidFill>
              <a:srgbClr val="FF0000"/>
            </a:solidFill>
            <a:ln w="9525">
              <a:solidFill>
                <a:srgbClr val="000000"/>
              </a:solidFill>
              <a:miter lim="800000"/>
              <a:headEnd/>
              <a:tailEnd/>
            </a:ln>
          </p:spPr>
          <p:txBody>
            <a:bodyPr/>
            <a:lstStyle/>
            <a:p>
              <a:endParaRPr lang="en-US" dirty="0"/>
            </a:p>
          </p:txBody>
        </p:sp>
        <p:sp>
          <p:nvSpPr>
            <p:cNvPr id="388110" name="Rectangle 14"/>
            <p:cNvSpPr>
              <a:spLocks noChangeArrowheads="1"/>
            </p:cNvSpPr>
            <p:nvPr/>
          </p:nvSpPr>
          <p:spPr bwMode="auto">
            <a:xfrm>
              <a:off x="2290" y="1867"/>
              <a:ext cx="87" cy="1614"/>
            </a:xfrm>
            <a:prstGeom prst="rect">
              <a:avLst/>
            </a:prstGeom>
            <a:solidFill>
              <a:srgbClr val="FF0000"/>
            </a:solidFill>
            <a:ln w="9525">
              <a:solidFill>
                <a:srgbClr val="000000"/>
              </a:solidFill>
              <a:miter lim="800000"/>
              <a:headEnd/>
              <a:tailEnd/>
            </a:ln>
          </p:spPr>
          <p:txBody>
            <a:bodyPr/>
            <a:lstStyle/>
            <a:p>
              <a:endParaRPr lang="en-US" dirty="0"/>
            </a:p>
          </p:txBody>
        </p:sp>
        <p:sp>
          <p:nvSpPr>
            <p:cNvPr id="388111" name="Rectangle 15"/>
            <p:cNvSpPr>
              <a:spLocks noChangeArrowheads="1"/>
            </p:cNvSpPr>
            <p:nvPr/>
          </p:nvSpPr>
          <p:spPr bwMode="auto">
            <a:xfrm>
              <a:off x="2492" y="2260"/>
              <a:ext cx="87" cy="1221"/>
            </a:xfrm>
            <a:prstGeom prst="rect">
              <a:avLst/>
            </a:prstGeom>
            <a:solidFill>
              <a:srgbClr val="FF0000"/>
            </a:solidFill>
            <a:ln w="9525">
              <a:solidFill>
                <a:srgbClr val="000000"/>
              </a:solidFill>
              <a:miter lim="800000"/>
              <a:headEnd/>
              <a:tailEnd/>
            </a:ln>
          </p:spPr>
          <p:txBody>
            <a:bodyPr/>
            <a:lstStyle/>
            <a:p>
              <a:endParaRPr lang="en-US" dirty="0"/>
            </a:p>
          </p:txBody>
        </p:sp>
        <p:sp>
          <p:nvSpPr>
            <p:cNvPr id="388112" name="Rectangle 16"/>
            <p:cNvSpPr>
              <a:spLocks noChangeArrowheads="1"/>
            </p:cNvSpPr>
            <p:nvPr/>
          </p:nvSpPr>
          <p:spPr bwMode="auto">
            <a:xfrm>
              <a:off x="2695" y="1896"/>
              <a:ext cx="87" cy="1585"/>
            </a:xfrm>
            <a:prstGeom prst="rect">
              <a:avLst/>
            </a:prstGeom>
            <a:solidFill>
              <a:srgbClr val="FF0000"/>
            </a:solidFill>
            <a:ln w="9525">
              <a:solidFill>
                <a:srgbClr val="000000"/>
              </a:solidFill>
              <a:miter lim="800000"/>
              <a:headEnd/>
              <a:tailEnd/>
            </a:ln>
          </p:spPr>
          <p:txBody>
            <a:bodyPr/>
            <a:lstStyle/>
            <a:p>
              <a:endParaRPr lang="en-US" dirty="0"/>
            </a:p>
          </p:txBody>
        </p:sp>
        <p:sp>
          <p:nvSpPr>
            <p:cNvPr id="388113" name="Rectangle 17"/>
            <p:cNvSpPr>
              <a:spLocks noChangeArrowheads="1"/>
            </p:cNvSpPr>
            <p:nvPr/>
          </p:nvSpPr>
          <p:spPr bwMode="auto">
            <a:xfrm>
              <a:off x="2897" y="2098"/>
              <a:ext cx="87" cy="1383"/>
            </a:xfrm>
            <a:prstGeom prst="rect">
              <a:avLst/>
            </a:prstGeom>
            <a:solidFill>
              <a:srgbClr val="FF0000"/>
            </a:solidFill>
            <a:ln w="9525">
              <a:solidFill>
                <a:srgbClr val="000000"/>
              </a:solidFill>
              <a:miter lim="800000"/>
              <a:headEnd/>
              <a:tailEnd/>
            </a:ln>
          </p:spPr>
          <p:txBody>
            <a:bodyPr/>
            <a:lstStyle/>
            <a:p>
              <a:endParaRPr lang="en-US" dirty="0"/>
            </a:p>
          </p:txBody>
        </p:sp>
        <p:sp>
          <p:nvSpPr>
            <p:cNvPr id="388114" name="Rectangle 18"/>
            <p:cNvSpPr>
              <a:spLocks noChangeArrowheads="1"/>
            </p:cNvSpPr>
            <p:nvPr/>
          </p:nvSpPr>
          <p:spPr bwMode="auto">
            <a:xfrm>
              <a:off x="3100" y="2341"/>
              <a:ext cx="87" cy="1140"/>
            </a:xfrm>
            <a:prstGeom prst="rect">
              <a:avLst/>
            </a:prstGeom>
            <a:solidFill>
              <a:srgbClr val="FF0000"/>
            </a:solidFill>
            <a:ln w="9525">
              <a:solidFill>
                <a:srgbClr val="000000"/>
              </a:solidFill>
              <a:miter lim="800000"/>
              <a:headEnd/>
              <a:tailEnd/>
            </a:ln>
          </p:spPr>
          <p:txBody>
            <a:bodyPr/>
            <a:lstStyle/>
            <a:p>
              <a:endParaRPr lang="en-US" dirty="0"/>
            </a:p>
          </p:txBody>
        </p:sp>
        <p:sp>
          <p:nvSpPr>
            <p:cNvPr id="388115" name="Rectangle 19"/>
            <p:cNvSpPr>
              <a:spLocks noChangeArrowheads="1"/>
            </p:cNvSpPr>
            <p:nvPr/>
          </p:nvSpPr>
          <p:spPr bwMode="auto">
            <a:xfrm>
              <a:off x="3302" y="2642"/>
              <a:ext cx="87" cy="839"/>
            </a:xfrm>
            <a:prstGeom prst="rect">
              <a:avLst/>
            </a:prstGeom>
            <a:solidFill>
              <a:srgbClr val="FF0000"/>
            </a:solidFill>
            <a:ln w="9525">
              <a:solidFill>
                <a:srgbClr val="000000"/>
              </a:solidFill>
              <a:miter lim="800000"/>
              <a:headEnd/>
              <a:tailEnd/>
            </a:ln>
          </p:spPr>
          <p:txBody>
            <a:bodyPr/>
            <a:lstStyle/>
            <a:p>
              <a:endParaRPr lang="en-US" dirty="0"/>
            </a:p>
          </p:txBody>
        </p:sp>
        <p:sp>
          <p:nvSpPr>
            <p:cNvPr id="388116" name="Rectangle 20"/>
            <p:cNvSpPr>
              <a:spLocks noChangeArrowheads="1"/>
            </p:cNvSpPr>
            <p:nvPr/>
          </p:nvSpPr>
          <p:spPr bwMode="auto">
            <a:xfrm>
              <a:off x="3505" y="2509"/>
              <a:ext cx="87" cy="972"/>
            </a:xfrm>
            <a:prstGeom prst="rect">
              <a:avLst/>
            </a:prstGeom>
            <a:solidFill>
              <a:srgbClr val="FF0000"/>
            </a:solidFill>
            <a:ln w="9525">
              <a:solidFill>
                <a:srgbClr val="000000"/>
              </a:solidFill>
              <a:miter lim="800000"/>
              <a:headEnd/>
              <a:tailEnd/>
            </a:ln>
          </p:spPr>
          <p:txBody>
            <a:bodyPr/>
            <a:lstStyle/>
            <a:p>
              <a:endParaRPr lang="en-US" dirty="0"/>
            </a:p>
          </p:txBody>
        </p:sp>
        <p:sp>
          <p:nvSpPr>
            <p:cNvPr id="388117" name="Rectangle 21"/>
            <p:cNvSpPr>
              <a:spLocks noChangeArrowheads="1"/>
            </p:cNvSpPr>
            <p:nvPr/>
          </p:nvSpPr>
          <p:spPr bwMode="auto">
            <a:xfrm>
              <a:off x="3707" y="2480"/>
              <a:ext cx="87" cy="1001"/>
            </a:xfrm>
            <a:prstGeom prst="rect">
              <a:avLst/>
            </a:prstGeom>
            <a:solidFill>
              <a:srgbClr val="FF0000"/>
            </a:solidFill>
            <a:ln w="9525">
              <a:solidFill>
                <a:srgbClr val="000000"/>
              </a:solidFill>
              <a:miter lim="800000"/>
              <a:headEnd/>
              <a:tailEnd/>
            </a:ln>
          </p:spPr>
          <p:txBody>
            <a:bodyPr/>
            <a:lstStyle/>
            <a:p>
              <a:endParaRPr lang="en-US" dirty="0"/>
            </a:p>
          </p:txBody>
        </p:sp>
        <p:sp>
          <p:nvSpPr>
            <p:cNvPr id="388118" name="Rectangle 22"/>
            <p:cNvSpPr>
              <a:spLocks noChangeArrowheads="1"/>
            </p:cNvSpPr>
            <p:nvPr/>
          </p:nvSpPr>
          <p:spPr bwMode="auto">
            <a:xfrm>
              <a:off x="3910" y="2613"/>
              <a:ext cx="81" cy="868"/>
            </a:xfrm>
            <a:prstGeom prst="rect">
              <a:avLst/>
            </a:prstGeom>
            <a:solidFill>
              <a:srgbClr val="FF0000"/>
            </a:solidFill>
            <a:ln w="9525">
              <a:solidFill>
                <a:srgbClr val="000000"/>
              </a:solidFill>
              <a:miter lim="800000"/>
              <a:headEnd/>
              <a:tailEnd/>
            </a:ln>
          </p:spPr>
          <p:txBody>
            <a:bodyPr/>
            <a:lstStyle/>
            <a:p>
              <a:endParaRPr lang="en-US" dirty="0"/>
            </a:p>
          </p:txBody>
        </p:sp>
        <p:sp>
          <p:nvSpPr>
            <p:cNvPr id="388119" name="Rectangle 23"/>
            <p:cNvSpPr>
              <a:spLocks noChangeArrowheads="1"/>
            </p:cNvSpPr>
            <p:nvPr/>
          </p:nvSpPr>
          <p:spPr bwMode="auto">
            <a:xfrm>
              <a:off x="4107" y="2660"/>
              <a:ext cx="86" cy="821"/>
            </a:xfrm>
            <a:prstGeom prst="rect">
              <a:avLst/>
            </a:prstGeom>
            <a:solidFill>
              <a:srgbClr val="FF0000"/>
            </a:solidFill>
            <a:ln w="9525">
              <a:solidFill>
                <a:srgbClr val="000000"/>
              </a:solidFill>
              <a:miter lim="800000"/>
              <a:headEnd/>
              <a:tailEnd/>
            </a:ln>
          </p:spPr>
          <p:txBody>
            <a:bodyPr/>
            <a:lstStyle/>
            <a:p>
              <a:endParaRPr lang="en-US" dirty="0"/>
            </a:p>
          </p:txBody>
        </p:sp>
        <p:sp>
          <p:nvSpPr>
            <p:cNvPr id="388120" name="Rectangle 24"/>
            <p:cNvSpPr>
              <a:spLocks noChangeArrowheads="1"/>
            </p:cNvSpPr>
            <p:nvPr/>
          </p:nvSpPr>
          <p:spPr bwMode="auto">
            <a:xfrm>
              <a:off x="4309" y="2602"/>
              <a:ext cx="87" cy="879"/>
            </a:xfrm>
            <a:prstGeom prst="rect">
              <a:avLst/>
            </a:prstGeom>
            <a:solidFill>
              <a:srgbClr val="FF0000"/>
            </a:solidFill>
            <a:ln w="9525">
              <a:solidFill>
                <a:srgbClr val="000000"/>
              </a:solidFill>
              <a:miter lim="800000"/>
              <a:headEnd/>
              <a:tailEnd/>
            </a:ln>
          </p:spPr>
          <p:txBody>
            <a:bodyPr/>
            <a:lstStyle/>
            <a:p>
              <a:endParaRPr lang="en-US" dirty="0"/>
            </a:p>
          </p:txBody>
        </p:sp>
        <p:sp>
          <p:nvSpPr>
            <p:cNvPr id="388121" name="Rectangle 25"/>
            <p:cNvSpPr>
              <a:spLocks noChangeArrowheads="1"/>
            </p:cNvSpPr>
            <p:nvPr/>
          </p:nvSpPr>
          <p:spPr bwMode="auto">
            <a:xfrm>
              <a:off x="4512" y="2498"/>
              <a:ext cx="86" cy="983"/>
            </a:xfrm>
            <a:prstGeom prst="rect">
              <a:avLst/>
            </a:prstGeom>
            <a:solidFill>
              <a:srgbClr val="FF0000"/>
            </a:solidFill>
            <a:ln w="9525">
              <a:solidFill>
                <a:srgbClr val="000000"/>
              </a:solidFill>
              <a:miter lim="800000"/>
              <a:headEnd/>
              <a:tailEnd/>
            </a:ln>
          </p:spPr>
          <p:txBody>
            <a:bodyPr/>
            <a:lstStyle/>
            <a:p>
              <a:endParaRPr lang="en-US" dirty="0"/>
            </a:p>
          </p:txBody>
        </p:sp>
        <p:sp>
          <p:nvSpPr>
            <p:cNvPr id="388122" name="Rectangle 26"/>
            <p:cNvSpPr>
              <a:spLocks noChangeArrowheads="1"/>
            </p:cNvSpPr>
            <p:nvPr/>
          </p:nvSpPr>
          <p:spPr bwMode="auto">
            <a:xfrm>
              <a:off x="4714" y="2509"/>
              <a:ext cx="87" cy="972"/>
            </a:xfrm>
            <a:prstGeom prst="rect">
              <a:avLst/>
            </a:prstGeom>
            <a:solidFill>
              <a:srgbClr val="FF0000"/>
            </a:solidFill>
            <a:ln w="9525">
              <a:solidFill>
                <a:srgbClr val="000000"/>
              </a:solidFill>
              <a:miter lim="800000"/>
              <a:headEnd/>
              <a:tailEnd/>
            </a:ln>
          </p:spPr>
          <p:txBody>
            <a:bodyPr/>
            <a:lstStyle/>
            <a:p>
              <a:endParaRPr lang="en-US" dirty="0"/>
            </a:p>
          </p:txBody>
        </p:sp>
        <p:sp>
          <p:nvSpPr>
            <p:cNvPr id="388123" name="Rectangle 27"/>
            <p:cNvSpPr>
              <a:spLocks noChangeArrowheads="1"/>
            </p:cNvSpPr>
            <p:nvPr/>
          </p:nvSpPr>
          <p:spPr bwMode="auto">
            <a:xfrm>
              <a:off x="4917" y="2232"/>
              <a:ext cx="86" cy="1249"/>
            </a:xfrm>
            <a:prstGeom prst="rect">
              <a:avLst/>
            </a:prstGeom>
            <a:solidFill>
              <a:srgbClr val="FF0000"/>
            </a:solidFill>
            <a:ln w="9525">
              <a:solidFill>
                <a:srgbClr val="000000"/>
              </a:solidFill>
              <a:miter lim="800000"/>
              <a:headEnd/>
              <a:tailEnd/>
            </a:ln>
          </p:spPr>
          <p:txBody>
            <a:bodyPr/>
            <a:lstStyle/>
            <a:p>
              <a:endParaRPr lang="en-US" dirty="0"/>
            </a:p>
          </p:txBody>
        </p:sp>
        <p:sp>
          <p:nvSpPr>
            <p:cNvPr id="388124" name="Rectangle 28"/>
            <p:cNvSpPr>
              <a:spLocks noChangeArrowheads="1"/>
            </p:cNvSpPr>
            <p:nvPr/>
          </p:nvSpPr>
          <p:spPr bwMode="auto">
            <a:xfrm>
              <a:off x="4917" y="2127"/>
              <a:ext cx="86" cy="105"/>
            </a:xfrm>
            <a:prstGeom prst="rect">
              <a:avLst/>
            </a:prstGeom>
            <a:solidFill>
              <a:srgbClr val="0000FF"/>
            </a:solidFill>
            <a:ln w="9525">
              <a:solidFill>
                <a:srgbClr val="000000"/>
              </a:solidFill>
              <a:miter lim="800000"/>
              <a:headEnd/>
              <a:tailEnd/>
            </a:ln>
          </p:spPr>
          <p:txBody>
            <a:bodyPr/>
            <a:lstStyle/>
            <a:p>
              <a:endParaRPr lang="en-US" dirty="0"/>
            </a:p>
          </p:txBody>
        </p:sp>
        <p:sp>
          <p:nvSpPr>
            <p:cNvPr id="388125" name="Line 29"/>
            <p:cNvSpPr>
              <a:spLocks noChangeShapeType="1"/>
            </p:cNvSpPr>
            <p:nvPr/>
          </p:nvSpPr>
          <p:spPr bwMode="auto">
            <a:xfrm>
              <a:off x="820" y="1450"/>
              <a:ext cx="0" cy="2031"/>
            </a:xfrm>
            <a:prstGeom prst="line">
              <a:avLst/>
            </a:prstGeom>
            <a:noFill/>
            <a:ln w="9525">
              <a:solidFill>
                <a:srgbClr val="000000"/>
              </a:solidFill>
              <a:round/>
              <a:headEnd/>
              <a:tailEnd/>
            </a:ln>
          </p:spPr>
          <p:txBody>
            <a:bodyPr/>
            <a:lstStyle/>
            <a:p>
              <a:endParaRPr lang="en-US" dirty="0"/>
            </a:p>
          </p:txBody>
        </p:sp>
        <p:sp>
          <p:nvSpPr>
            <p:cNvPr id="388126" name="Line 30"/>
            <p:cNvSpPr>
              <a:spLocks noChangeShapeType="1"/>
            </p:cNvSpPr>
            <p:nvPr/>
          </p:nvSpPr>
          <p:spPr bwMode="auto">
            <a:xfrm>
              <a:off x="774" y="3481"/>
              <a:ext cx="46" cy="0"/>
            </a:xfrm>
            <a:prstGeom prst="line">
              <a:avLst/>
            </a:prstGeom>
            <a:noFill/>
            <a:ln w="9525">
              <a:solidFill>
                <a:srgbClr val="000000"/>
              </a:solidFill>
              <a:round/>
              <a:headEnd/>
              <a:tailEnd/>
            </a:ln>
          </p:spPr>
          <p:txBody>
            <a:bodyPr/>
            <a:lstStyle/>
            <a:p>
              <a:endParaRPr lang="en-US" dirty="0"/>
            </a:p>
          </p:txBody>
        </p:sp>
        <p:sp>
          <p:nvSpPr>
            <p:cNvPr id="388127" name="Line 31"/>
            <p:cNvSpPr>
              <a:spLocks noChangeShapeType="1"/>
            </p:cNvSpPr>
            <p:nvPr/>
          </p:nvSpPr>
          <p:spPr bwMode="auto">
            <a:xfrm>
              <a:off x="774" y="3076"/>
              <a:ext cx="46" cy="0"/>
            </a:xfrm>
            <a:prstGeom prst="line">
              <a:avLst/>
            </a:prstGeom>
            <a:noFill/>
            <a:ln w="9525">
              <a:solidFill>
                <a:srgbClr val="000000"/>
              </a:solidFill>
              <a:round/>
              <a:headEnd/>
              <a:tailEnd/>
            </a:ln>
          </p:spPr>
          <p:txBody>
            <a:bodyPr/>
            <a:lstStyle/>
            <a:p>
              <a:endParaRPr lang="en-US" dirty="0"/>
            </a:p>
          </p:txBody>
        </p:sp>
        <p:sp>
          <p:nvSpPr>
            <p:cNvPr id="388128" name="Line 32"/>
            <p:cNvSpPr>
              <a:spLocks noChangeShapeType="1"/>
            </p:cNvSpPr>
            <p:nvPr/>
          </p:nvSpPr>
          <p:spPr bwMode="auto">
            <a:xfrm>
              <a:off x="774" y="2671"/>
              <a:ext cx="46" cy="0"/>
            </a:xfrm>
            <a:prstGeom prst="line">
              <a:avLst/>
            </a:prstGeom>
            <a:noFill/>
            <a:ln w="9525">
              <a:solidFill>
                <a:srgbClr val="000000"/>
              </a:solidFill>
              <a:round/>
              <a:headEnd/>
              <a:tailEnd/>
            </a:ln>
          </p:spPr>
          <p:txBody>
            <a:bodyPr/>
            <a:lstStyle/>
            <a:p>
              <a:endParaRPr lang="en-US" dirty="0"/>
            </a:p>
          </p:txBody>
        </p:sp>
        <p:sp>
          <p:nvSpPr>
            <p:cNvPr id="388129" name="Line 33"/>
            <p:cNvSpPr>
              <a:spLocks noChangeShapeType="1"/>
            </p:cNvSpPr>
            <p:nvPr/>
          </p:nvSpPr>
          <p:spPr bwMode="auto">
            <a:xfrm>
              <a:off x="774" y="2260"/>
              <a:ext cx="46" cy="0"/>
            </a:xfrm>
            <a:prstGeom prst="line">
              <a:avLst/>
            </a:prstGeom>
            <a:noFill/>
            <a:ln w="9525">
              <a:solidFill>
                <a:srgbClr val="000000"/>
              </a:solidFill>
              <a:round/>
              <a:headEnd/>
              <a:tailEnd/>
            </a:ln>
          </p:spPr>
          <p:txBody>
            <a:bodyPr/>
            <a:lstStyle/>
            <a:p>
              <a:endParaRPr lang="en-US" dirty="0"/>
            </a:p>
          </p:txBody>
        </p:sp>
        <p:sp>
          <p:nvSpPr>
            <p:cNvPr id="388130" name="Line 34"/>
            <p:cNvSpPr>
              <a:spLocks noChangeShapeType="1"/>
            </p:cNvSpPr>
            <p:nvPr/>
          </p:nvSpPr>
          <p:spPr bwMode="auto">
            <a:xfrm>
              <a:off x="774" y="1855"/>
              <a:ext cx="46" cy="0"/>
            </a:xfrm>
            <a:prstGeom prst="line">
              <a:avLst/>
            </a:prstGeom>
            <a:noFill/>
            <a:ln w="9525">
              <a:solidFill>
                <a:srgbClr val="000000"/>
              </a:solidFill>
              <a:round/>
              <a:headEnd/>
              <a:tailEnd/>
            </a:ln>
          </p:spPr>
          <p:txBody>
            <a:bodyPr/>
            <a:lstStyle/>
            <a:p>
              <a:endParaRPr lang="en-US" dirty="0"/>
            </a:p>
          </p:txBody>
        </p:sp>
        <p:sp>
          <p:nvSpPr>
            <p:cNvPr id="388131" name="Line 35"/>
            <p:cNvSpPr>
              <a:spLocks noChangeShapeType="1"/>
            </p:cNvSpPr>
            <p:nvPr/>
          </p:nvSpPr>
          <p:spPr bwMode="auto">
            <a:xfrm>
              <a:off x="774" y="1450"/>
              <a:ext cx="46" cy="0"/>
            </a:xfrm>
            <a:prstGeom prst="line">
              <a:avLst/>
            </a:prstGeom>
            <a:noFill/>
            <a:ln w="9525">
              <a:solidFill>
                <a:srgbClr val="000000"/>
              </a:solidFill>
              <a:round/>
              <a:headEnd/>
              <a:tailEnd/>
            </a:ln>
          </p:spPr>
          <p:txBody>
            <a:bodyPr/>
            <a:lstStyle/>
            <a:p>
              <a:endParaRPr lang="en-US" dirty="0"/>
            </a:p>
          </p:txBody>
        </p:sp>
        <p:sp>
          <p:nvSpPr>
            <p:cNvPr id="388132" name="Line 36"/>
            <p:cNvSpPr>
              <a:spLocks noChangeShapeType="1"/>
            </p:cNvSpPr>
            <p:nvPr/>
          </p:nvSpPr>
          <p:spPr bwMode="auto">
            <a:xfrm>
              <a:off x="820" y="3481"/>
              <a:ext cx="4241" cy="0"/>
            </a:xfrm>
            <a:prstGeom prst="line">
              <a:avLst/>
            </a:prstGeom>
            <a:noFill/>
            <a:ln w="9525">
              <a:solidFill>
                <a:srgbClr val="000000"/>
              </a:solidFill>
              <a:round/>
              <a:headEnd/>
              <a:tailEnd/>
            </a:ln>
          </p:spPr>
          <p:txBody>
            <a:bodyPr/>
            <a:lstStyle/>
            <a:p>
              <a:endParaRPr lang="en-US" dirty="0"/>
            </a:p>
          </p:txBody>
        </p:sp>
        <p:sp>
          <p:nvSpPr>
            <p:cNvPr id="388133" name="Line 37"/>
            <p:cNvSpPr>
              <a:spLocks noChangeShapeType="1"/>
            </p:cNvSpPr>
            <p:nvPr/>
          </p:nvSpPr>
          <p:spPr bwMode="auto">
            <a:xfrm flipV="1">
              <a:off x="820" y="3481"/>
              <a:ext cx="0" cy="23"/>
            </a:xfrm>
            <a:prstGeom prst="line">
              <a:avLst/>
            </a:prstGeom>
            <a:noFill/>
            <a:ln w="9525">
              <a:solidFill>
                <a:srgbClr val="000000"/>
              </a:solidFill>
              <a:round/>
              <a:headEnd/>
              <a:tailEnd/>
            </a:ln>
          </p:spPr>
          <p:txBody>
            <a:bodyPr/>
            <a:lstStyle/>
            <a:p>
              <a:endParaRPr lang="en-US" dirty="0"/>
            </a:p>
          </p:txBody>
        </p:sp>
        <p:sp>
          <p:nvSpPr>
            <p:cNvPr id="388134" name="Line 38"/>
            <p:cNvSpPr>
              <a:spLocks noChangeShapeType="1"/>
            </p:cNvSpPr>
            <p:nvPr/>
          </p:nvSpPr>
          <p:spPr bwMode="auto">
            <a:xfrm flipV="1">
              <a:off x="1023" y="3481"/>
              <a:ext cx="0" cy="23"/>
            </a:xfrm>
            <a:prstGeom prst="line">
              <a:avLst/>
            </a:prstGeom>
            <a:noFill/>
            <a:ln w="9525">
              <a:solidFill>
                <a:srgbClr val="000000"/>
              </a:solidFill>
              <a:round/>
              <a:headEnd/>
              <a:tailEnd/>
            </a:ln>
          </p:spPr>
          <p:txBody>
            <a:bodyPr/>
            <a:lstStyle/>
            <a:p>
              <a:endParaRPr lang="en-US" dirty="0"/>
            </a:p>
          </p:txBody>
        </p:sp>
        <p:sp>
          <p:nvSpPr>
            <p:cNvPr id="388135" name="Line 39"/>
            <p:cNvSpPr>
              <a:spLocks noChangeShapeType="1"/>
            </p:cNvSpPr>
            <p:nvPr/>
          </p:nvSpPr>
          <p:spPr bwMode="auto">
            <a:xfrm flipV="1">
              <a:off x="1225" y="3481"/>
              <a:ext cx="0" cy="23"/>
            </a:xfrm>
            <a:prstGeom prst="line">
              <a:avLst/>
            </a:prstGeom>
            <a:noFill/>
            <a:ln w="9525">
              <a:solidFill>
                <a:srgbClr val="000000"/>
              </a:solidFill>
              <a:round/>
              <a:headEnd/>
              <a:tailEnd/>
            </a:ln>
          </p:spPr>
          <p:txBody>
            <a:bodyPr/>
            <a:lstStyle/>
            <a:p>
              <a:endParaRPr lang="en-US" dirty="0"/>
            </a:p>
          </p:txBody>
        </p:sp>
        <p:sp>
          <p:nvSpPr>
            <p:cNvPr id="388136" name="Line 40"/>
            <p:cNvSpPr>
              <a:spLocks noChangeShapeType="1"/>
            </p:cNvSpPr>
            <p:nvPr/>
          </p:nvSpPr>
          <p:spPr bwMode="auto">
            <a:xfrm flipV="1">
              <a:off x="1428" y="3481"/>
              <a:ext cx="0" cy="23"/>
            </a:xfrm>
            <a:prstGeom prst="line">
              <a:avLst/>
            </a:prstGeom>
            <a:noFill/>
            <a:ln w="9525">
              <a:solidFill>
                <a:srgbClr val="000000"/>
              </a:solidFill>
              <a:round/>
              <a:headEnd/>
              <a:tailEnd/>
            </a:ln>
          </p:spPr>
          <p:txBody>
            <a:bodyPr/>
            <a:lstStyle/>
            <a:p>
              <a:endParaRPr lang="en-US" dirty="0"/>
            </a:p>
          </p:txBody>
        </p:sp>
        <p:sp>
          <p:nvSpPr>
            <p:cNvPr id="388137" name="Line 41"/>
            <p:cNvSpPr>
              <a:spLocks noChangeShapeType="1"/>
            </p:cNvSpPr>
            <p:nvPr/>
          </p:nvSpPr>
          <p:spPr bwMode="auto">
            <a:xfrm flipV="1">
              <a:off x="1630" y="3481"/>
              <a:ext cx="0" cy="23"/>
            </a:xfrm>
            <a:prstGeom prst="line">
              <a:avLst/>
            </a:prstGeom>
            <a:noFill/>
            <a:ln w="9525">
              <a:solidFill>
                <a:srgbClr val="000000"/>
              </a:solidFill>
              <a:round/>
              <a:headEnd/>
              <a:tailEnd/>
            </a:ln>
          </p:spPr>
          <p:txBody>
            <a:bodyPr/>
            <a:lstStyle/>
            <a:p>
              <a:endParaRPr lang="en-US" dirty="0"/>
            </a:p>
          </p:txBody>
        </p:sp>
        <p:sp>
          <p:nvSpPr>
            <p:cNvPr id="388138" name="Line 42"/>
            <p:cNvSpPr>
              <a:spLocks noChangeShapeType="1"/>
            </p:cNvSpPr>
            <p:nvPr/>
          </p:nvSpPr>
          <p:spPr bwMode="auto">
            <a:xfrm flipV="1">
              <a:off x="1833" y="3481"/>
              <a:ext cx="0" cy="23"/>
            </a:xfrm>
            <a:prstGeom prst="line">
              <a:avLst/>
            </a:prstGeom>
            <a:noFill/>
            <a:ln w="9525">
              <a:solidFill>
                <a:srgbClr val="000000"/>
              </a:solidFill>
              <a:round/>
              <a:headEnd/>
              <a:tailEnd/>
            </a:ln>
          </p:spPr>
          <p:txBody>
            <a:bodyPr/>
            <a:lstStyle/>
            <a:p>
              <a:endParaRPr lang="en-US" dirty="0"/>
            </a:p>
          </p:txBody>
        </p:sp>
        <p:sp>
          <p:nvSpPr>
            <p:cNvPr id="388139" name="Line 43"/>
            <p:cNvSpPr>
              <a:spLocks noChangeShapeType="1"/>
            </p:cNvSpPr>
            <p:nvPr/>
          </p:nvSpPr>
          <p:spPr bwMode="auto">
            <a:xfrm flipV="1">
              <a:off x="2030" y="3481"/>
              <a:ext cx="0" cy="23"/>
            </a:xfrm>
            <a:prstGeom prst="line">
              <a:avLst/>
            </a:prstGeom>
            <a:noFill/>
            <a:ln w="9525">
              <a:solidFill>
                <a:srgbClr val="000000"/>
              </a:solidFill>
              <a:round/>
              <a:headEnd/>
              <a:tailEnd/>
            </a:ln>
          </p:spPr>
          <p:txBody>
            <a:bodyPr/>
            <a:lstStyle/>
            <a:p>
              <a:endParaRPr lang="en-US" dirty="0"/>
            </a:p>
          </p:txBody>
        </p:sp>
        <p:sp>
          <p:nvSpPr>
            <p:cNvPr id="388140" name="Line 44"/>
            <p:cNvSpPr>
              <a:spLocks noChangeShapeType="1"/>
            </p:cNvSpPr>
            <p:nvPr/>
          </p:nvSpPr>
          <p:spPr bwMode="auto">
            <a:xfrm flipV="1">
              <a:off x="2232" y="3481"/>
              <a:ext cx="0" cy="23"/>
            </a:xfrm>
            <a:prstGeom prst="line">
              <a:avLst/>
            </a:prstGeom>
            <a:noFill/>
            <a:ln w="9525">
              <a:solidFill>
                <a:srgbClr val="000000"/>
              </a:solidFill>
              <a:round/>
              <a:headEnd/>
              <a:tailEnd/>
            </a:ln>
          </p:spPr>
          <p:txBody>
            <a:bodyPr/>
            <a:lstStyle/>
            <a:p>
              <a:endParaRPr lang="en-US" dirty="0"/>
            </a:p>
          </p:txBody>
        </p:sp>
        <p:sp>
          <p:nvSpPr>
            <p:cNvPr id="388141" name="Line 45"/>
            <p:cNvSpPr>
              <a:spLocks noChangeShapeType="1"/>
            </p:cNvSpPr>
            <p:nvPr/>
          </p:nvSpPr>
          <p:spPr bwMode="auto">
            <a:xfrm flipV="1">
              <a:off x="2435" y="3481"/>
              <a:ext cx="0" cy="23"/>
            </a:xfrm>
            <a:prstGeom prst="line">
              <a:avLst/>
            </a:prstGeom>
            <a:noFill/>
            <a:ln w="9525">
              <a:solidFill>
                <a:srgbClr val="000000"/>
              </a:solidFill>
              <a:round/>
              <a:headEnd/>
              <a:tailEnd/>
            </a:ln>
          </p:spPr>
          <p:txBody>
            <a:bodyPr/>
            <a:lstStyle/>
            <a:p>
              <a:endParaRPr lang="en-US" dirty="0"/>
            </a:p>
          </p:txBody>
        </p:sp>
        <p:sp>
          <p:nvSpPr>
            <p:cNvPr id="388142" name="Line 46"/>
            <p:cNvSpPr>
              <a:spLocks noChangeShapeType="1"/>
            </p:cNvSpPr>
            <p:nvPr/>
          </p:nvSpPr>
          <p:spPr bwMode="auto">
            <a:xfrm flipV="1">
              <a:off x="2637" y="3481"/>
              <a:ext cx="0" cy="23"/>
            </a:xfrm>
            <a:prstGeom prst="line">
              <a:avLst/>
            </a:prstGeom>
            <a:noFill/>
            <a:ln w="9525">
              <a:solidFill>
                <a:srgbClr val="000000"/>
              </a:solidFill>
              <a:round/>
              <a:headEnd/>
              <a:tailEnd/>
            </a:ln>
          </p:spPr>
          <p:txBody>
            <a:bodyPr/>
            <a:lstStyle/>
            <a:p>
              <a:endParaRPr lang="en-US" dirty="0"/>
            </a:p>
          </p:txBody>
        </p:sp>
        <p:sp>
          <p:nvSpPr>
            <p:cNvPr id="388143" name="Line 47"/>
            <p:cNvSpPr>
              <a:spLocks noChangeShapeType="1"/>
            </p:cNvSpPr>
            <p:nvPr/>
          </p:nvSpPr>
          <p:spPr bwMode="auto">
            <a:xfrm flipV="1">
              <a:off x="2840" y="3481"/>
              <a:ext cx="0" cy="23"/>
            </a:xfrm>
            <a:prstGeom prst="line">
              <a:avLst/>
            </a:prstGeom>
            <a:noFill/>
            <a:ln w="9525">
              <a:solidFill>
                <a:srgbClr val="000000"/>
              </a:solidFill>
              <a:round/>
              <a:headEnd/>
              <a:tailEnd/>
            </a:ln>
          </p:spPr>
          <p:txBody>
            <a:bodyPr/>
            <a:lstStyle/>
            <a:p>
              <a:endParaRPr lang="en-US" dirty="0"/>
            </a:p>
          </p:txBody>
        </p:sp>
        <p:sp>
          <p:nvSpPr>
            <p:cNvPr id="388144" name="Line 48"/>
            <p:cNvSpPr>
              <a:spLocks noChangeShapeType="1"/>
            </p:cNvSpPr>
            <p:nvPr/>
          </p:nvSpPr>
          <p:spPr bwMode="auto">
            <a:xfrm flipV="1">
              <a:off x="3042" y="3481"/>
              <a:ext cx="0" cy="23"/>
            </a:xfrm>
            <a:prstGeom prst="line">
              <a:avLst/>
            </a:prstGeom>
            <a:noFill/>
            <a:ln w="9525">
              <a:solidFill>
                <a:srgbClr val="000000"/>
              </a:solidFill>
              <a:round/>
              <a:headEnd/>
              <a:tailEnd/>
            </a:ln>
          </p:spPr>
          <p:txBody>
            <a:bodyPr/>
            <a:lstStyle/>
            <a:p>
              <a:endParaRPr lang="en-US" dirty="0"/>
            </a:p>
          </p:txBody>
        </p:sp>
        <p:sp>
          <p:nvSpPr>
            <p:cNvPr id="388145" name="Line 49"/>
            <p:cNvSpPr>
              <a:spLocks noChangeShapeType="1"/>
            </p:cNvSpPr>
            <p:nvPr/>
          </p:nvSpPr>
          <p:spPr bwMode="auto">
            <a:xfrm flipV="1">
              <a:off x="3245" y="3481"/>
              <a:ext cx="0" cy="23"/>
            </a:xfrm>
            <a:prstGeom prst="line">
              <a:avLst/>
            </a:prstGeom>
            <a:noFill/>
            <a:ln w="9525">
              <a:solidFill>
                <a:srgbClr val="000000"/>
              </a:solidFill>
              <a:round/>
              <a:headEnd/>
              <a:tailEnd/>
            </a:ln>
          </p:spPr>
          <p:txBody>
            <a:bodyPr/>
            <a:lstStyle/>
            <a:p>
              <a:endParaRPr lang="en-US" dirty="0"/>
            </a:p>
          </p:txBody>
        </p:sp>
        <p:sp>
          <p:nvSpPr>
            <p:cNvPr id="388146" name="Line 50"/>
            <p:cNvSpPr>
              <a:spLocks noChangeShapeType="1"/>
            </p:cNvSpPr>
            <p:nvPr/>
          </p:nvSpPr>
          <p:spPr bwMode="auto">
            <a:xfrm flipV="1">
              <a:off x="3447" y="3481"/>
              <a:ext cx="0" cy="23"/>
            </a:xfrm>
            <a:prstGeom prst="line">
              <a:avLst/>
            </a:prstGeom>
            <a:noFill/>
            <a:ln w="9525">
              <a:solidFill>
                <a:srgbClr val="000000"/>
              </a:solidFill>
              <a:round/>
              <a:headEnd/>
              <a:tailEnd/>
            </a:ln>
          </p:spPr>
          <p:txBody>
            <a:bodyPr/>
            <a:lstStyle/>
            <a:p>
              <a:endParaRPr lang="en-US" dirty="0"/>
            </a:p>
          </p:txBody>
        </p:sp>
        <p:sp>
          <p:nvSpPr>
            <p:cNvPr id="388147" name="Line 51"/>
            <p:cNvSpPr>
              <a:spLocks noChangeShapeType="1"/>
            </p:cNvSpPr>
            <p:nvPr/>
          </p:nvSpPr>
          <p:spPr bwMode="auto">
            <a:xfrm flipV="1">
              <a:off x="3650" y="3481"/>
              <a:ext cx="0" cy="23"/>
            </a:xfrm>
            <a:prstGeom prst="line">
              <a:avLst/>
            </a:prstGeom>
            <a:noFill/>
            <a:ln w="9525">
              <a:solidFill>
                <a:srgbClr val="000000"/>
              </a:solidFill>
              <a:round/>
              <a:headEnd/>
              <a:tailEnd/>
            </a:ln>
          </p:spPr>
          <p:txBody>
            <a:bodyPr/>
            <a:lstStyle/>
            <a:p>
              <a:endParaRPr lang="en-US" dirty="0"/>
            </a:p>
          </p:txBody>
        </p:sp>
        <p:sp>
          <p:nvSpPr>
            <p:cNvPr id="388148" name="Line 52"/>
            <p:cNvSpPr>
              <a:spLocks noChangeShapeType="1"/>
            </p:cNvSpPr>
            <p:nvPr/>
          </p:nvSpPr>
          <p:spPr bwMode="auto">
            <a:xfrm flipV="1">
              <a:off x="3852" y="3481"/>
              <a:ext cx="0" cy="23"/>
            </a:xfrm>
            <a:prstGeom prst="line">
              <a:avLst/>
            </a:prstGeom>
            <a:noFill/>
            <a:ln w="9525">
              <a:solidFill>
                <a:srgbClr val="000000"/>
              </a:solidFill>
              <a:round/>
              <a:headEnd/>
              <a:tailEnd/>
            </a:ln>
          </p:spPr>
          <p:txBody>
            <a:bodyPr/>
            <a:lstStyle/>
            <a:p>
              <a:endParaRPr lang="en-US" dirty="0"/>
            </a:p>
          </p:txBody>
        </p:sp>
        <p:sp>
          <p:nvSpPr>
            <p:cNvPr id="388149" name="Line 53"/>
            <p:cNvSpPr>
              <a:spLocks noChangeShapeType="1"/>
            </p:cNvSpPr>
            <p:nvPr/>
          </p:nvSpPr>
          <p:spPr bwMode="auto">
            <a:xfrm flipV="1">
              <a:off x="4049" y="3481"/>
              <a:ext cx="0" cy="23"/>
            </a:xfrm>
            <a:prstGeom prst="line">
              <a:avLst/>
            </a:prstGeom>
            <a:noFill/>
            <a:ln w="9525">
              <a:solidFill>
                <a:srgbClr val="000000"/>
              </a:solidFill>
              <a:round/>
              <a:headEnd/>
              <a:tailEnd/>
            </a:ln>
          </p:spPr>
          <p:txBody>
            <a:bodyPr/>
            <a:lstStyle/>
            <a:p>
              <a:endParaRPr lang="en-US" dirty="0"/>
            </a:p>
          </p:txBody>
        </p:sp>
        <p:sp>
          <p:nvSpPr>
            <p:cNvPr id="388150" name="Line 54"/>
            <p:cNvSpPr>
              <a:spLocks noChangeShapeType="1"/>
            </p:cNvSpPr>
            <p:nvPr/>
          </p:nvSpPr>
          <p:spPr bwMode="auto">
            <a:xfrm flipV="1">
              <a:off x="4251" y="3481"/>
              <a:ext cx="0" cy="23"/>
            </a:xfrm>
            <a:prstGeom prst="line">
              <a:avLst/>
            </a:prstGeom>
            <a:noFill/>
            <a:ln w="9525">
              <a:solidFill>
                <a:srgbClr val="000000"/>
              </a:solidFill>
              <a:round/>
              <a:headEnd/>
              <a:tailEnd/>
            </a:ln>
          </p:spPr>
          <p:txBody>
            <a:bodyPr/>
            <a:lstStyle/>
            <a:p>
              <a:endParaRPr lang="en-US" dirty="0"/>
            </a:p>
          </p:txBody>
        </p:sp>
        <p:sp>
          <p:nvSpPr>
            <p:cNvPr id="388151" name="Line 55"/>
            <p:cNvSpPr>
              <a:spLocks noChangeShapeType="1"/>
            </p:cNvSpPr>
            <p:nvPr/>
          </p:nvSpPr>
          <p:spPr bwMode="auto">
            <a:xfrm flipV="1">
              <a:off x="4454" y="3481"/>
              <a:ext cx="0" cy="23"/>
            </a:xfrm>
            <a:prstGeom prst="line">
              <a:avLst/>
            </a:prstGeom>
            <a:noFill/>
            <a:ln w="9525">
              <a:solidFill>
                <a:srgbClr val="000000"/>
              </a:solidFill>
              <a:round/>
              <a:headEnd/>
              <a:tailEnd/>
            </a:ln>
          </p:spPr>
          <p:txBody>
            <a:bodyPr/>
            <a:lstStyle/>
            <a:p>
              <a:endParaRPr lang="en-US" dirty="0"/>
            </a:p>
          </p:txBody>
        </p:sp>
        <p:sp>
          <p:nvSpPr>
            <p:cNvPr id="388152" name="Line 56"/>
            <p:cNvSpPr>
              <a:spLocks noChangeShapeType="1"/>
            </p:cNvSpPr>
            <p:nvPr/>
          </p:nvSpPr>
          <p:spPr bwMode="auto">
            <a:xfrm flipV="1">
              <a:off x="4656" y="3481"/>
              <a:ext cx="0" cy="23"/>
            </a:xfrm>
            <a:prstGeom prst="line">
              <a:avLst/>
            </a:prstGeom>
            <a:noFill/>
            <a:ln w="9525">
              <a:solidFill>
                <a:srgbClr val="000000"/>
              </a:solidFill>
              <a:round/>
              <a:headEnd/>
              <a:tailEnd/>
            </a:ln>
          </p:spPr>
          <p:txBody>
            <a:bodyPr/>
            <a:lstStyle/>
            <a:p>
              <a:endParaRPr lang="en-US" dirty="0"/>
            </a:p>
          </p:txBody>
        </p:sp>
        <p:sp>
          <p:nvSpPr>
            <p:cNvPr id="388153" name="Line 57"/>
            <p:cNvSpPr>
              <a:spLocks noChangeShapeType="1"/>
            </p:cNvSpPr>
            <p:nvPr/>
          </p:nvSpPr>
          <p:spPr bwMode="auto">
            <a:xfrm flipV="1">
              <a:off x="4859" y="3481"/>
              <a:ext cx="0" cy="23"/>
            </a:xfrm>
            <a:prstGeom prst="line">
              <a:avLst/>
            </a:prstGeom>
            <a:noFill/>
            <a:ln w="9525">
              <a:solidFill>
                <a:srgbClr val="000000"/>
              </a:solidFill>
              <a:round/>
              <a:headEnd/>
              <a:tailEnd/>
            </a:ln>
          </p:spPr>
          <p:txBody>
            <a:bodyPr/>
            <a:lstStyle/>
            <a:p>
              <a:endParaRPr lang="en-US" dirty="0"/>
            </a:p>
          </p:txBody>
        </p:sp>
        <p:sp>
          <p:nvSpPr>
            <p:cNvPr id="388154" name="Line 58"/>
            <p:cNvSpPr>
              <a:spLocks noChangeShapeType="1"/>
            </p:cNvSpPr>
            <p:nvPr/>
          </p:nvSpPr>
          <p:spPr bwMode="auto">
            <a:xfrm flipV="1">
              <a:off x="5061" y="3481"/>
              <a:ext cx="0" cy="23"/>
            </a:xfrm>
            <a:prstGeom prst="line">
              <a:avLst/>
            </a:prstGeom>
            <a:noFill/>
            <a:ln w="9525">
              <a:solidFill>
                <a:srgbClr val="000000"/>
              </a:solidFill>
              <a:round/>
              <a:headEnd/>
              <a:tailEnd/>
            </a:ln>
          </p:spPr>
          <p:txBody>
            <a:bodyPr/>
            <a:lstStyle/>
            <a:p>
              <a:endParaRPr lang="en-US" dirty="0"/>
            </a:p>
          </p:txBody>
        </p:sp>
        <p:sp>
          <p:nvSpPr>
            <p:cNvPr id="388155" name="Rectangle 59"/>
            <p:cNvSpPr>
              <a:spLocks noChangeArrowheads="1"/>
            </p:cNvSpPr>
            <p:nvPr/>
          </p:nvSpPr>
          <p:spPr bwMode="auto">
            <a:xfrm>
              <a:off x="4679" y="2226"/>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154</a:t>
              </a:r>
              <a:endParaRPr lang="en-US" dirty="0"/>
            </a:p>
          </p:txBody>
        </p:sp>
        <p:sp>
          <p:nvSpPr>
            <p:cNvPr id="388156" name="Rectangle 60"/>
            <p:cNvSpPr>
              <a:spLocks noChangeArrowheads="1"/>
            </p:cNvSpPr>
            <p:nvPr/>
          </p:nvSpPr>
          <p:spPr bwMode="auto">
            <a:xfrm>
              <a:off x="4662" y="2399"/>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120</a:t>
              </a:r>
              <a:endParaRPr lang="en-US" dirty="0"/>
            </a:p>
          </p:txBody>
        </p:sp>
        <p:sp>
          <p:nvSpPr>
            <p:cNvPr id="388157" name="Rectangle 61"/>
            <p:cNvSpPr>
              <a:spLocks noChangeArrowheads="1"/>
            </p:cNvSpPr>
            <p:nvPr/>
          </p:nvSpPr>
          <p:spPr bwMode="auto">
            <a:xfrm>
              <a:off x="4465" y="2411"/>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121</a:t>
              </a:r>
              <a:endParaRPr lang="en-US" dirty="0"/>
            </a:p>
          </p:txBody>
        </p:sp>
        <p:sp>
          <p:nvSpPr>
            <p:cNvPr id="388158" name="Rectangle 62"/>
            <p:cNvSpPr>
              <a:spLocks noChangeArrowheads="1"/>
            </p:cNvSpPr>
            <p:nvPr/>
          </p:nvSpPr>
          <p:spPr bwMode="auto">
            <a:xfrm>
              <a:off x="4251" y="2486"/>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108</a:t>
              </a:r>
              <a:endParaRPr lang="en-US" dirty="0"/>
            </a:p>
          </p:txBody>
        </p:sp>
        <p:sp>
          <p:nvSpPr>
            <p:cNvPr id="388159" name="Rectangle 63"/>
            <p:cNvSpPr>
              <a:spLocks noChangeArrowheads="1"/>
            </p:cNvSpPr>
            <p:nvPr/>
          </p:nvSpPr>
          <p:spPr bwMode="auto">
            <a:xfrm>
              <a:off x="4060" y="2561"/>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101</a:t>
              </a:r>
              <a:endParaRPr lang="en-US" dirty="0"/>
            </a:p>
          </p:txBody>
        </p:sp>
        <p:sp>
          <p:nvSpPr>
            <p:cNvPr id="388160" name="Rectangle 64"/>
            <p:cNvSpPr>
              <a:spLocks noChangeArrowheads="1"/>
            </p:cNvSpPr>
            <p:nvPr/>
          </p:nvSpPr>
          <p:spPr bwMode="auto">
            <a:xfrm>
              <a:off x="3869" y="2509"/>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107</a:t>
              </a:r>
              <a:endParaRPr lang="en-US" dirty="0"/>
            </a:p>
          </p:txBody>
        </p:sp>
        <p:sp>
          <p:nvSpPr>
            <p:cNvPr id="388161" name="Rectangle 65"/>
            <p:cNvSpPr>
              <a:spLocks noChangeArrowheads="1"/>
            </p:cNvSpPr>
            <p:nvPr/>
          </p:nvSpPr>
          <p:spPr bwMode="auto">
            <a:xfrm>
              <a:off x="3661" y="2382"/>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123</a:t>
              </a:r>
              <a:endParaRPr lang="en-US" dirty="0"/>
            </a:p>
          </p:txBody>
        </p:sp>
        <p:sp>
          <p:nvSpPr>
            <p:cNvPr id="388162" name="Rectangle 66"/>
            <p:cNvSpPr>
              <a:spLocks noChangeArrowheads="1"/>
            </p:cNvSpPr>
            <p:nvPr/>
          </p:nvSpPr>
          <p:spPr bwMode="auto">
            <a:xfrm>
              <a:off x="3459" y="2382"/>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120</a:t>
              </a:r>
              <a:endParaRPr lang="en-US" dirty="0"/>
            </a:p>
          </p:txBody>
        </p:sp>
        <p:sp>
          <p:nvSpPr>
            <p:cNvPr id="388163" name="Rectangle 67"/>
            <p:cNvSpPr>
              <a:spLocks noChangeArrowheads="1"/>
            </p:cNvSpPr>
            <p:nvPr/>
          </p:nvSpPr>
          <p:spPr bwMode="auto">
            <a:xfrm>
              <a:off x="3239" y="2521"/>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103</a:t>
              </a:r>
              <a:endParaRPr lang="en-US" dirty="0"/>
            </a:p>
          </p:txBody>
        </p:sp>
        <p:sp>
          <p:nvSpPr>
            <p:cNvPr id="388164" name="Rectangle 68"/>
            <p:cNvSpPr>
              <a:spLocks noChangeArrowheads="1"/>
            </p:cNvSpPr>
            <p:nvPr/>
          </p:nvSpPr>
          <p:spPr bwMode="auto">
            <a:xfrm>
              <a:off x="3054" y="2226"/>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140</a:t>
              </a:r>
              <a:endParaRPr lang="en-US" dirty="0"/>
            </a:p>
          </p:txBody>
        </p:sp>
        <p:sp>
          <p:nvSpPr>
            <p:cNvPr id="388165" name="Rectangle 69"/>
            <p:cNvSpPr>
              <a:spLocks noChangeArrowheads="1"/>
            </p:cNvSpPr>
            <p:nvPr/>
          </p:nvSpPr>
          <p:spPr bwMode="auto">
            <a:xfrm>
              <a:off x="2845" y="1994"/>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170</a:t>
              </a:r>
              <a:endParaRPr lang="en-US" dirty="0"/>
            </a:p>
          </p:txBody>
        </p:sp>
        <p:sp>
          <p:nvSpPr>
            <p:cNvPr id="388166" name="Rectangle 70"/>
            <p:cNvSpPr>
              <a:spLocks noChangeArrowheads="1"/>
            </p:cNvSpPr>
            <p:nvPr/>
          </p:nvSpPr>
          <p:spPr bwMode="auto">
            <a:xfrm>
              <a:off x="2643" y="1780"/>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195</a:t>
              </a:r>
              <a:endParaRPr lang="en-US" dirty="0"/>
            </a:p>
          </p:txBody>
        </p:sp>
        <p:sp>
          <p:nvSpPr>
            <p:cNvPr id="388167" name="Rectangle 71"/>
            <p:cNvSpPr>
              <a:spLocks noChangeArrowheads="1"/>
            </p:cNvSpPr>
            <p:nvPr/>
          </p:nvSpPr>
          <p:spPr bwMode="auto">
            <a:xfrm>
              <a:off x="2440" y="2156"/>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150</a:t>
              </a:r>
              <a:endParaRPr lang="en-US" dirty="0"/>
            </a:p>
          </p:txBody>
        </p:sp>
        <p:sp>
          <p:nvSpPr>
            <p:cNvPr id="388168" name="Rectangle 72"/>
            <p:cNvSpPr>
              <a:spLocks noChangeArrowheads="1"/>
            </p:cNvSpPr>
            <p:nvPr/>
          </p:nvSpPr>
          <p:spPr bwMode="auto">
            <a:xfrm>
              <a:off x="2249" y="1757"/>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199</a:t>
              </a:r>
              <a:endParaRPr lang="en-US" dirty="0"/>
            </a:p>
          </p:txBody>
        </p:sp>
        <p:sp>
          <p:nvSpPr>
            <p:cNvPr id="388169" name="Rectangle 73"/>
            <p:cNvSpPr>
              <a:spLocks noChangeArrowheads="1"/>
            </p:cNvSpPr>
            <p:nvPr/>
          </p:nvSpPr>
          <p:spPr bwMode="auto">
            <a:xfrm>
              <a:off x="2030" y="2029"/>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165</a:t>
              </a:r>
              <a:endParaRPr lang="en-US" dirty="0"/>
            </a:p>
          </p:txBody>
        </p:sp>
        <p:sp>
          <p:nvSpPr>
            <p:cNvPr id="388170" name="Rectangle 74"/>
            <p:cNvSpPr>
              <a:spLocks noChangeArrowheads="1"/>
            </p:cNvSpPr>
            <p:nvPr/>
          </p:nvSpPr>
          <p:spPr bwMode="auto">
            <a:xfrm>
              <a:off x="1839" y="2353"/>
              <a:ext cx="237"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127</a:t>
              </a:r>
              <a:endParaRPr lang="en-US" dirty="0"/>
            </a:p>
          </p:txBody>
        </p:sp>
        <p:sp>
          <p:nvSpPr>
            <p:cNvPr id="388171" name="Rectangle 75"/>
            <p:cNvSpPr>
              <a:spLocks noChangeArrowheads="1"/>
            </p:cNvSpPr>
            <p:nvPr/>
          </p:nvSpPr>
          <p:spPr bwMode="auto">
            <a:xfrm>
              <a:off x="1659" y="2822"/>
              <a:ext cx="174"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69</a:t>
              </a:r>
              <a:endParaRPr lang="en-US" dirty="0"/>
            </a:p>
          </p:txBody>
        </p:sp>
        <p:sp>
          <p:nvSpPr>
            <p:cNvPr id="388172" name="Rectangle 76"/>
            <p:cNvSpPr>
              <a:spLocks noChangeArrowheads="1"/>
            </p:cNvSpPr>
            <p:nvPr/>
          </p:nvSpPr>
          <p:spPr bwMode="auto">
            <a:xfrm>
              <a:off x="1457" y="2874"/>
              <a:ext cx="174"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61</a:t>
              </a:r>
              <a:endParaRPr lang="en-US" dirty="0"/>
            </a:p>
          </p:txBody>
        </p:sp>
        <p:sp>
          <p:nvSpPr>
            <p:cNvPr id="388173" name="Rectangle 77"/>
            <p:cNvSpPr>
              <a:spLocks noChangeArrowheads="1"/>
            </p:cNvSpPr>
            <p:nvPr/>
          </p:nvSpPr>
          <p:spPr bwMode="auto">
            <a:xfrm>
              <a:off x="1266" y="2920"/>
              <a:ext cx="174"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57</a:t>
              </a:r>
              <a:endParaRPr lang="en-US" dirty="0"/>
            </a:p>
          </p:txBody>
        </p:sp>
        <p:sp>
          <p:nvSpPr>
            <p:cNvPr id="388174" name="Rectangle 78"/>
            <p:cNvSpPr>
              <a:spLocks noChangeArrowheads="1"/>
            </p:cNvSpPr>
            <p:nvPr/>
          </p:nvSpPr>
          <p:spPr bwMode="auto">
            <a:xfrm>
              <a:off x="1063" y="3163"/>
              <a:ext cx="174"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27</a:t>
              </a:r>
              <a:endParaRPr lang="en-US" dirty="0"/>
            </a:p>
          </p:txBody>
        </p:sp>
        <p:sp>
          <p:nvSpPr>
            <p:cNvPr id="388175" name="Rectangle 79"/>
            <p:cNvSpPr>
              <a:spLocks noChangeArrowheads="1"/>
            </p:cNvSpPr>
            <p:nvPr/>
          </p:nvSpPr>
          <p:spPr bwMode="auto">
            <a:xfrm>
              <a:off x="849" y="3157"/>
              <a:ext cx="174" cy="121"/>
            </a:xfrm>
            <a:prstGeom prst="rect">
              <a:avLst/>
            </a:prstGeom>
            <a:noFill/>
            <a:ln w="9525">
              <a:noFill/>
              <a:miter lim="800000"/>
              <a:headEnd/>
              <a:tailEnd/>
            </a:ln>
          </p:spPr>
          <p:txBody>
            <a:bodyPr wrap="none" lIns="0" tIns="0" rIns="0" bIns="0">
              <a:spAutoFit/>
            </a:bodyPr>
            <a:lstStyle/>
            <a:p>
              <a:r>
                <a:rPr lang="en-US" sz="1100" b="1" dirty="0">
                  <a:solidFill>
                    <a:srgbClr val="000000"/>
                  </a:solidFill>
                  <a:latin typeface="Verdana" pitchFamily="34" charset="0"/>
                </a:rPr>
                <a:t>27</a:t>
              </a:r>
              <a:endParaRPr lang="en-US" dirty="0"/>
            </a:p>
          </p:txBody>
        </p:sp>
        <p:sp>
          <p:nvSpPr>
            <p:cNvPr id="388176" name="Rectangle 80"/>
            <p:cNvSpPr>
              <a:spLocks noChangeArrowheads="1"/>
            </p:cNvSpPr>
            <p:nvPr/>
          </p:nvSpPr>
          <p:spPr bwMode="auto">
            <a:xfrm>
              <a:off x="600" y="3394"/>
              <a:ext cx="185"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0</a:t>
              </a:r>
              <a:endParaRPr lang="en-US" dirty="0"/>
            </a:p>
          </p:txBody>
        </p:sp>
        <p:sp>
          <p:nvSpPr>
            <p:cNvPr id="388177" name="Rectangle 81"/>
            <p:cNvSpPr>
              <a:spLocks noChangeArrowheads="1"/>
            </p:cNvSpPr>
            <p:nvPr/>
          </p:nvSpPr>
          <p:spPr bwMode="auto">
            <a:xfrm>
              <a:off x="502" y="2989"/>
              <a:ext cx="289"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50</a:t>
              </a:r>
              <a:endParaRPr lang="en-US" dirty="0"/>
            </a:p>
          </p:txBody>
        </p:sp>
        <p:sp>
          <p:nvSpPr>
            <p:cNvPr id="388178" name="Rectangle 82"/>
            <p:cNvSpPr>
              <a:spLocks noChangeArrowheads="1"/>
            </p:cNvSpPr>
            <p:nvPr/>
          </p:nvSpPr>
          <p:spPr bwMode="auto">
            <a:xfrm>
              <a:off x="404" y="2584"/>
              <a:ext cx="388"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100</a:t>
              </a:r>
              <a:endParaRPr lang="en-US" dirty="0"/>
            </a:p>
          </p:txBody>
        </p:sp>
        <p:sp>
          <p:nvSpPr>
            <p:cNvPr id="388179" name="Rectangle 83"/>
            <p:cNvSpPr>
              <a:spLocks noChangeArrowheads="1"/>
            </p:cNvSpPr>
            <p:nvPr/>
          </p:nvSpPr>
          <p:spPr bwMode="auto">
            <a:xfrm>
              <a:off x="404" y="2174"/>
              <a:ext cx="388"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150</a:t>
              </a:r>
              <a:endParaRPr lang="en-US" dirty="0"/>
            </a:p>
          </p:txBody>
        </p:sp>
        <p:sp>
          <p:nvSpPr>
            <p:cNvPr id="388180" name="Rectangle 84"/>
            <p:cNvSpPr>
              <a:spLocks noChangeArrowheads="1"/>
            </p:cNvSpPr>
            <p:nvPr/>
          </p:nvSpPr>
          <p:spPr bwMode="auto">
            <a:xfrm>
              <a:off x="404" y="1769"/>
              <a:ext cx="388"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200</a:t>
              </a:r>
              <a:endParaRPr lang="en-US" dirty="0"/>
            </a:p>
          </p:txBody>
        </p:sp>
        <p:sp>
          <p:nvSpPr>
            <p:cNvPr id="388181" name="Rectangle 85"/>
            <p:cNvSpPr>
              <a:spLocks noChangeArrowheads="1"/>
            </p:cNvSpPr>
            <p:nvPr/>
          </p:nvSpPr>
          <p:spPr bwMode="auto">
            <a:xfrm>
              <a:off x="404" y="1364"/>
              <a:ext cx="388"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250</a:t>
              </a:r>
              <a:endParaRPr lang="en-US" dirty="0"/>
            </a:p>
          </p:txBody>
        </p:sp>
        <p:sp>
          <p:nvSpPr>
            <p:cNvPr id="388182" name="Rectangle 86"/>
            <p:cNvSpPr>
              <a:spLocks noChangeArrowheads="1"/>
            </p:cNvSpPr>
            <p:nvPr/>
          </p:nvSpPr>
          <p:spPr bwMode="auto">
            <a:xfrm rot="19800000">
              <a:off x="674"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FY90</a:t>
              </a:r>
              <a:endParaRPr lang="en-US" dirty="0"/>
            </a:p>
          </p:txBody>
        </p:sp>
        <p:sp>
          <p:nvSpPr>
            <p:cNvPr id="388183" name="Rectangle 87"/>
            <p:cNvSpPr>
              <a:spLocks noChangeArrowheads="1"/>
            </p:cNvSpPr>
            <p:nvPr/>
          </p:nvSpPr>
          <p:spPr bwMode="auto">
            <a:xfrm rot="19800000">
              <a:off x="877"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FY91</a:t>
              </a:r>
              <a:endParaRPr lang="en-US" dirty="0"/>
            </a:p>
          </p:txBody>
        </p:sp>
        <p:sp>
          <p:nvSpPr>
            <p:cNvPr id="388184" name="Rectangle 88"/>
            <p:cNvSpPr>
              <a:spLocks noChangeArrowheads="1"/>
            </p:cNvSpPr>
            <p:nvPr/>
          </p:nvSpPr>
          <p:spPr bwMode="auto">
            <a:xfrm rot="19800000">
              <a:off x="1079"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FY92</a:t>
              </a:r>
              <a:endParaRPr lang="en-US" dirty="0"/>
            </a:p>
          </p:txBody>
        </p:sp>
        <p:sp>
          <p:nvSpPr>
            <p:cNvPr id="388185" name="Rectangle 89"/>
            <p:cNvSpPr>
              <a:spLocks noChangeArrowheads="1"/>
            </p:cNvSpPr>
            <p:nvPr/>
          </p:nvSpPr>
          <p:spPr bwMode="auto">
            <a:xfrm rot="19800000">
              <a:off x="1282"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FY93</a:t>
              </a:r>
              <a:endParaRPr lang="en-US" dirty="0"/>
            </a:p>
          </p:txBody>
        </p:sp>
        <p:sp>
          <p:nvSpPr>
            <p:cNvPr id="388186" name="Rectangle 90"/>
            <p:cNvSpPr>
              <a:spLocks noChangeArrowheads="1"/>
            </p:cNvSpPr>
            <p:nvPr/>
          </p:nvSpPr>
          <p:spPr bwMode="auto">
            <a:xfrm rot="19800000">
              <a:off x="1484"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FY94</a:t>
              </a:r>
              <a:endParaRPr lang="en-US" dirty="0"/>
            </a:p>
          </p:txBody>
        </p:sp>
        <p:sp>
          <p:nvSpPr>
            <p:cNvPr id="388187" name="Rectangle 91"/>
            <p:cNvSpPr>
              <a:spLocks noChangeArrowheads="1"/>
            </p:cNvSpPr>
            <p:nvPr/>
          </p:nvSpPr>
          <p:spPr bwMode="auto">
            <a:xfrm rot="19800000">
              <a:off x="1687"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FY95</a:t>
              </a:r>
              <a:endParaRPr lang="en-US" dirty="0"/>
            </a:p>
          </p:txBody>
        </p:sp>
        <p:sp>
          <p:nvSpPr>
            <p:cNvPr id="388188" name="Rectangle 92"/>
            <p:cNvSpPr>
              <a:spLocks noChangeArrowheads="1"/>
            </p:cNvSpPr>
            <p:nvPr/>
          </p:nvSpPr>
          <p:spPr bwMode="auto">
            <a:xfrm rot="19800000">
              <a:off x="1889"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FY96</a:t>
              </a:r>
              <a:endParaRPr lang="en-US" dirty="0"/>
            </a:p>
          </p:txBody>
        </p:sp>
        <p:sp>
          <p:nvSpPr>
            <p:cNvPr id="388189" name="Rectangle 93"/>
            <p:cNvSpPr>
              <a:spLocks noChangeArrowheads="1"/>
            </p:cNvSpPr>
            <p:nvPr/>
          </p:nvSpPr>
          <p:spPr bwMode="auto">
            <a:xfrm rot="19800000">
              <a:off x="2092"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FY97</a:t>
              </a:r>
              <a:endParaRPr lang="en-US" dirty="0"/>
            </a:p>
          </p:txBody>
        </p:sp>
        <p:sp>
          <p:nvSpPr>
            <p:cNvPr id="388190" name="Rectangle 94"/>
            <p:cNvSpPr>
              <a:spLocks noChangeArrowheads="1"/>
            </p:cNvSpPr>
            <p:nvPr/>
          </p:nvSpPr>
          <p:spPr bwMode="auto">
            <a:xfrm rot="19800000">
              <a:off x="2294"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FY98</a:t>
              </a:r>
              <a:endParaRPr lang="en-US" dirty="0"/>
            </a:p>
          </p:txBody>
        </p:sp>
        <p:sp>
          <p:nvSpPr>
            <p:cNvPr id="388191" name="Rectangle 95"/>
            <p:cNvSpPr>
              <a:spLocks noChangeArrowheads="1"/>
            </p:cNvSpPr>
            <p:nvPr/>
          </p:nvSpPr>
          <p:spPr bwMode="auto">
            <a:xfrm rot="19800000">
              <a:off x="2497"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FY99</a:t>
              </a:r>
              <a:endParaRPr lang="en-US" dirty="0"/>
            </a:p>
          </p:txBody>
        </p:sp>
        <p:sp>
          <p:nvSpPr>
            <p:cNvPr id="388192" name="Rectangle 96"/>
            <p:cNvSpPr>
              <a:spLocks noChangeArrowheads="1"/>
            </p:cNvSpPr>
            <p:nvPr/>
          </p:nvSpPr>
          <p:spPr bwMode="auto">
            <a:xfrm rot="19800000">
              <a:off x="2699"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FY00</a:t>
              </a:r>
              <a:endParaRPr lang="en-US" dirty="0"/>
            </a:p>
          </p:txBody>
        </p:sp>
        <p:sp>
          <p:nvSpPr>
            <p:cNvPr id="388193" name="Rectangle 97"/>
            <p:cNvSpPr>
              <a:spLocks noChangeArrowheads="1"/>
            </p:cNvSpPr>
            <p:nvPr/>
          </p:nvSpPr>
          <p:spPr bwMode="auto">
            <a:xfrm rot="19800000">
              <a:off x="2896"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FY01</a:t>
              </a:r>
              <a:endParaRPr lang="en-US" dirty="0"/>
            </a:p>
          </p:txBody>
        </p:sp>
        <p:sp>
          <p:nvSpPr>
            <p:cNvPr id="388194" name="Rectangle 98"/>
            <p:cNvSpPr>
              <a:spLocks noChangeArrowheads="1"/>
            </p:cNvSpPr>
            <p:nvPr/>
          </p:nvSpPr>
          <p:spPr bwMode="auto">
            <a:xfrm rot="19800000">
              <a:off x="3098"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FY02</a:t>
              </a:r>
              <a:endParaRPr lang="en-US" dirty="0"/>
            </a:p>
          </p:txBody>
        </p:sp>
        <p:sp>
          <p:nvSpPr>
            <p:cNvPr id="388195" name="Rectangle 99"/>
            <p:cNvSpPr>
              <a:spLocks noChangeArrowheads="1"/>
            </p:cNvSpPr>
            <p:nvPr/>
          </p:nvSpPr>
          <p:spPr bwMode="auto">
            <a:xfrm rot="19800000">
              <a:off x="3301"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FY03</a:t>
              </a:r>
              <a:endParaRPr lang="en-US" dirty="0"/>
            </a:p>
          </p:txBody>
        </p:sp>
        <p:sp>
          <p:nvSpPr>
            <p:cNvPr id="388196" name="Rectangle 100"/>
            <p:cNvSpPr>
              <a:spLocks noChangeArrowheads="1"/>
            </p:cNvSpPr>
            <p:nvPr/>
          </p:nvSpPr>
          <p:spPr bwMode="auto">
            <a:xfrm rot="19800000">
              <a:off x="3503"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FY04</a:t>
              </a:r>
              <a:endParaRPr lang="en-US" dirty="0"/>
            </a:p>
          </p:txBody>
        </p:sp>
        <p:sp>
          <p:nvSpPr>
            <p:cNvPr id="388197" name="Rectangle 101"/>
            <p:cNvSpPr>
              <a:spLocks noChangeArrowheads="1"/>
            </p:cNvSpPr>
            <p:nvPr/>
          </p:nvSpPr>
          <p:spPr bwMode="auto">
            <a:xfrm rot="19800000">
              <a:off x="3706"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FY05</a:t>
              </a:r>
              <a:endParaRPr lang="en-US" dirty="0"/>
            </a:p>
          </p:txBody>
        </p:sp>
        <p:sp>
          <p:nvSpPr>
            <p:cNvPr id="388198" name="Rectangle 102"/>
            <p:cNvSpPr>
              <a:spLocks noChangeArrowheads="1"/>
            </p:cNvSpPr>
            <p:nvPr/>
          </p:nvSpPr>
          <p:spPr bwMode="auto">
            <a:xfrm rot="19800000">
              <a:off x="3908"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FY06</a:t>
              </a:r>
              <a:endParaRPr lang="en-US" dirty="0"/>
            </a:p>
          </p:txBody>
        </p:sp>
        <p:sp>
          <p:nvSpPr>
            <p:cNvPr id="388199" name="Rectangle 103"/>
            <p:cNvSpPr>
              <a:spLocks noChangeArrowheads="1"/>
            </p:cNvSpPr>
            <p:nvPr/>
          </p:nvSpPr>
          <p:spPr bwMode="auto">
            <a:xfrm rot="19800000">
              <a:off x="4111"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FY07</a:t>
              </a:r>
              <a:endParaRPr lang="en-US" dirty="0"/>
            </a:p>
          </p:txBody>
        </p:sp>
        <p:sp>
          <p:nvSpPr>
            <p:cNvPr id="388200" name="Rectangle 104"/>
            <p:cNvSpPr>
              <a:spLocks noChangeArrowheads="1"/>
            </p:cNvSpPr>
            <p:nvPr/>
          </p:nvSpPr>
          <p:spPr bwMode="auto">
            <a:xfrm rot="19800000">
              <a:off x="4313"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FY08</a:t>
              </a:r>
              <a:endParaRPr lang="en-US" dirty="0"/>
            </a:p>
          </p:txBody>
        </p:sp>
        <p:sp>
          <p:nvSpPr>
            <p:cNvPr id="388201" name="Rectangle 105"/>
            <p:cNvSpPr>
              <a:spLocks noChangeArrowheads="1"/>
            </p:cNvSpPr>
            <p:nvPr/>
          </p:nvSpPr>
          <p:spPr bwMode="auto">
            <a:xfrm rot="19800000">
              <a:off x="4516"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FY09</a:t>
              </a:r>
              <a:endParaRPr lang="en-US" dirty="0"/>
            </a:p>
          </p:txBody>
        </p:sp>
        <p:sp>
          <p:nvSpPr>
            <p:cNvPr id="388202" name="Rectangle 106"/>
            <p:cNvSpPr>
              <a:spLocks noChangeArrowheads="1"/>
            </p:cNvSpPr>
            <p:nvPr/>
          </p:nvSpPr>
          <p:spPr bwMode="auto">
            <a:xfrm rot="19800000">
              <a:off x="4718" y="3577"/>
              <a:ext cx="27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FY10</a:t>
              </a:r>
              <a:endParaRPr lang="en-US" dirty="0"/>
            </a:p>
          </p:txBody>
        </p:sp>
      </p:grpSp>
    </p:spTree>
    <p:extLst>
      <p:ext uri="{BB962C8B-B14F-4D97-AF65-F5344CB8AC3E}">
        <p14:creationId xmlns="" xmlns:p14="http://schemas.microsoft.com/office/powerpoint/2010/main" val="27416980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lide Number Placeholder 3"/>
          <p:cNvSpPr>
            <a:spLocks noGrp="1"/>
          </p:cNvSpPr>
          <p:nvPr>
            <p:ph type="sldNum" sz="quarter" idx="12"/>
          </p:nvPr>
        </p:nvSpPr>
        <p:spPr/>
        <p:txBody>
          <a:bodyPr/>
          <a:lstStyle/>
          <a:p>
            <a:fld id="{83FC6CB2-C1B5-4AE9-B579-8A1FAFEC2FF7}" type="slidenum">
              <a:rPr lang="en-US"/>
              <a:pPr/>
              <a:t>18</a:t>
            </a:fld>
            <a:endParaRPr lang="en-US" dirty="0"/>
          </a:p>
        </p:txBody>
      </p:sp>
      <p:sp>
        <p:nvSpPr>
          <p:cNvPr id="389122" name="Rectangle 2"/>
          <p:cNvSpPr>
            <a:spLocks noGrp="1" noChangeArrowheads="1"/>
          </p:cNvSpPr>
          <p:nvPr>
            <p:ph type="title" idx="4294967295"/>
          </p:nvPr>
        </p:nvSpPr>
        <p:spPr>
          <a:xfrm>
            <a:off x="0" y="274638"/>
            <a:ext cx="8229600" cy="1143000"/>
          </a:xfrm>
        </p:spPr>
        <p:txBody>
          <a:bodyPr/>
          <a:lstStyle/>
          <a:p>
            <a:r>
              <a:rPr lang="en-US" dirty="0"/>
              <a:t>FY 1990 – FY 2010(Oct 1 – Sept 3)</a:t>
            </a:r>
            <a:br>
              <a:rPr lang="en-US" dirty="0"/>
            </a:br>
            <a:r>
              <a:rPr lang="en-US" sz="2800" i="1" dirty="0"/>
              <a:t>Egregious Cases</a:t>
            </a:r>
          </a:p>
        </p:txBody>
      </p:sp>
      <p:sp>
        <p:nvSpPr>
          <p:cNvPr id="389124" name="Rectangle 4"/>
          <p:cNvSpPr>
            <a:spLocks noChangeArrowheads="1"/>
          </p:cNvSpPr>
          <p:nvPr/>
        </p:nvSpPr>
        <p:spPr bwMode="auto">
          <a:xfrm>
            <a:off x="3478213" y="2362200"/>
            <a:ext cx="5284787" cy="366713"/>
          </a:xfrm>
          <a:prstGeom prst="rect">
            <a:avLst/>
          </a:prstGeom>
          <a:noFill/>
          <a:ln w="9525">
            <a:noFill/>
            <a:miter lim="800000"/>
            <a:headEnd/>
            <a:tailEnd/>
          </a:ln>
          <a:effectLst/>
        </p:spPr>
        <p:txBody>
          <a:bodyPr>
            <a:spAutoFit/>
          </a:bodyPr>
          <a:lstStyle/>
          <a:p>
            <a:pPr eaLnBrk="0" hangingPunct="0"/>
            <a:r>
              <a:rPr lang="en-US" b="1" dirty="0">
                <a:solidFill>
                  <a:schemeClr val="tx1"/>
                </a:solidFill>
                <a:latin typeface="Tahoma" pitchFamily="34" charset="0"/>
              </a:rPr>
              <a:t>				</a:t>
            </a:r>
            <a:r>
              <a:rPr lang="en-US" sz="1200" b="1" dirty="0">
                <a:solidFill>
                  <a:schemeClr val="tx1"/>
                </a:solidFill>
                <a:latin typeface="Tahoma" pitchFamily="34" charset="0"/>
              </a:rPr>
              <a:t>Projected EOY 20</a:t>
            </a:r>
          </a:p>
        </p:txBody>
      </p:sp>
      <p:grpSp>
        <p:nvGrpSpPr>
          <p:cNvPr id="2" name="Group 107"/>
          <p:cNvGrpSpPr>
            <a:grpSpLocks/>
          </p:cNvGrpSpPr>
          <p:nvPr/>
        </p:nvGrpSpPr>
        <p:grpSpPr bwMode="auto">
          <a:xfrm>
            <a:off x="487363" y="1828800"/>
            <a:ext cx="8169275" cy="4114800"/>
            <a:chOff x="307" y="1152"/>
            <a:chExt cx="5146" cy="2592"/>
          </a:xfrm>
        </p:grpSpPr>
        <p:sp>
          <p:nvSpPr>
            <p:cNvPr id="389125" name="AutoShape 5"/>
            <p:cNvSpPr>
              <a:spLocks noChangeAspect="1" noChangeArrowheads="1" noTextEdit="1"/>
            </p:cNvSpPr>
            <p:nvPr/>
          </p:nvSpPr>
          <p:spPr bwMode="auto">
            <a:xfrm>
              <a:off x="307" y="1152"/>
              <a:ext cx="5146" cy="2592"/>
            </a:xfrm>
            <a:prstGeom prst="rect">
              <a:avLst/>
            </a:prstGeom>
            <a:noFill/>
            <a:ln w="9525">
              <a:noFill/>
              <a:miter lim="800000"/>
              <a:headEnd/>
              <a:tailEnd/>
            </a:ln>
          </p:spPr>
          <p:txBody>
            <a:bodyPr/>
            <a:lstStyle/>
            <a:p>
              <a:endParaRPr lang="en-US" dirty="0"/>
            </a:p>
          </p:txBody>
        </p:sp>
        <p:sp>
          <p:nvSpPr>
            <p:cNvPr id="389127" name="Rectangle 7"/>
            <p:cNvSpPr>
              <a:spLocks noChangeArrowheads="1"/>
            </p:cNvSpPr>
            <p:nvPr/>
          </p:nvSpPr>
          <p:spPr bwMode="auto">
            <a:xfrm>
              <a:off x="828" y="2083"/>
              <a:ext cx="92" cy="1296"/>
            </a:xfrm>
            <a:prstGeom prst="rect">
              <a:avLst/>
            </a:prstGeom>
            <a:solidFill>
              <a:srgbClr val="FF0000"/>
            </a:solidFill>
            <a:ln w="9525">
              <a:solidFill>
                <a:srgbClr val="000000"/>
              </a:solidFill>
              <a:miter lim="800000"/>
              <a:headEnd/>
              <a:tailEnd/>
            </a:ln>
          </p:spPr>
          <p:txBody>
            <a:bodyPr/>
            <a:lstStyle/>
            <a:p>
              <a:endParaRPr lang="en-US" dirty="0"/>
            </a:p>
          </p:txBody>
        </p:sp>
        <p:sp>
          <p:nvSpPr>
            <p:cNvPr id="389128" name="Rectangle 8"/>
            <p:cNvSpPr>
              <a:spLocks noChangeArrowheads="1"/>
            </p:cNvSpPr>
            <p:nvPr/>
          </p:nvSpPr>
          <p:spPr bwMode="auto">
            <a:xfrm>
              <a:off x="1048" y="2164"/>
              <a:ext cx="86" cy="1215"/>
            </a:xfrm>
            <a:prstGeom prst="rect">
              <a:avLst/>
            </a:prstGeom>
            <a:solidFill>
              <a:srgbClr val="FF0000"/>
            </a:solidFill>
            <a:ln w="9525">
              <a:solidFill>
                <a:srgbClr val="000000"/>
              </a:solidFill>
              <a:miter lim="800000"/>
              <a:headEnd/>
              <a:tailEnd/>
            </a:ln>
          </p:spPr>
          <p:txBody>
            <a:bodyPr/>
            <a:lstStyle/>
            <a:p>
              <a:endParaRPr lang="en-US" dirty="0"/>
            </a:p>
          </p:txBody>
        </p:sp>
        <p:sp>
          <p:nvSpPr>
            <p:cNvPr id="389129" name="Rectangle 9"/>
            <p:cNvSpPr>
              <a:spLocks noChangeArrowheads="1"/>
            </p:cNvSpPr>
            <p:nvPr/>
          </p:nvSpPr>
          <p:spPr bwMode="auto">
            <a:xfrm>
              <a:off x="1263" y="2893"/>
              <a:ext cx="92" cy="486"/>
            </a:xfrm>
            <a:prstGeom prst="rect">
              <a:avLst/>
            </a:prstGeom>
            <a:solidFill>
              <a:srgbClr val="FF0000"/>
            </a:solidFill>
            <a:ln w="9525">
              <a:solidFill>
                <a:srgbClr val="000000"/>
              </a:solidFill>
              <a:miter lim="800000"/>
              <a:headEnd/>
              <a:tailEnd/>
            </a:ln>
          </p:spPr>
          <p:txBody>
            <a:bodyPr/>
            <a:lstStyle/>
            <a:p>
              <a:endParaRPr lang="en-US" dirty="0"/>
            </a:p>
          </p:txBody>
        </p:sp>
        <p:sp>
          <p:nvSpPr>
            <p:cNvPr id="389130" name="Rectangle 10"/>
            <p:cNvSpPr>
              <a:spLocks noChangeArrowheads="1"/>
            </p:cNvSpPr>
            <p:nvPr/>
          </p:nvSpPr>
          <p:spPr bwMode="auto">
            <a:xfrm>
              <a:off x="1483" y="2974"/>
              <a:ext cx="92" cy="405"/>
            </a:xfrm>
            <a:prstGeom prst="rect">
              <a:avLst/>
            </a:prstGeom>
            <a:solidFill>
              <a:srgbClr val="FF0000"/>
            </a:solidFill>
            <a:ln w="9525">
              <a:solidFill>
                <a:srgbClr val="000000"/>
              </a:solidFill>
              <a:miter lim="800000"/>
              <a:headEnd/>
              <a:tailEnd/>
            </a:ln>
          </p:spPr>
          <p:txBody>
            <a:bodyPr/>
            <a:lstStyle/>
            <a:p>
              <a:endParaRPr lang="en-US" dirty="0"/>
            </a:p>
          </p:txBody>
        </p:sp>
        <p:sp>
          <p:nvSpPr>
            <p:cNvPr id="389131" name="Rectangle 11"/>
            <p:cNvSpPr>
              <a:spLocks noChangeArrowheads="1"/>
            </p:cNvSpPr>
            <p:nvPr/>
          </p:nvSpPr>
          <p:spPr bwMode="auto">
            <a:xfrm>
              <a:off x="1704" y="2731"/>
              <a:ext cx="92" cy="648"/>
            </a:xfrm>
            <a:prstGeom prst="rect">
              <a:avLst/>
            </a:prstGeom>
            <a:solidFill>
              <a:srgbClr val="FF0000"/>
            </a:solidFill>
            <a:ln w="9525">
              <a:solidFill>
                <a:srgbClr val="000000"/>
              </a:solidFill>
              <a:miter lim="800000"/>
              <a:headEnd/>
              <a:tailEnd/>
            </a:ln>
          </p:spPr>
          <p:txBody>
            <a:bodyPr/>
            <a:lstStyle/>
            <a:p>
              <a:endParaRPr lang="en-US" dirty="0"/>
            </a:p>
          </p:txBody>
        </p:sp>
        <p:sp>
          <p:nvSpPr>
            <p:cNvPr id="389132" name="Rectangle 12"/>
            <p:cNvSpPr>
              <a:spLocks noChangeArrowheads="1"/>
            </p:cNvSpPr>
            <p:nvPr/>
          </p:nvSpPr>
          <p:spPr bwMode="auto">
            <a:xfrm>
              <a:off x="1924" y="2002"/>
              <a:ext cx="86" cy="1377"/>
            </a:xfrm>
            <a:prstGeom prst="rect">
              <a:avLst/>
            </a:prstGeom>
            <a:solidFill>
              <a:srgbClr val="FF0000"/>
            </a:solidFill>
            <a:ln w="9525">
              <a:solidFill>
                <a:srgbClr val="000000"/>
              </a:solidFill>
              <a:miter lim="800000"/>
              <a:headEnd/>
              <a:tailEnd/>
            </a:ln>
          </p:spPr>
          <p:txBody>
            <a:bodyPr/>
            <a:lstStyle/>
            <a:p>
              <a:endParaRPr lang="en-US" dirty="0"/>
            </a:p>
          </p:txBody>
        </p:sp>
        <p:sp>
          <p:nvSpPr>
            <p:cNvPr id="389133" name="Rectangle 13"/>
            <p:cNvSpPr>
              <a:spLocks noChangeArrowheads="1"/>
            </p:cNvSpPr>
            <p:nvPr/>
          </p:nvSpPr>
          <p:spPr bwMode="auto">
            <a:xfrm>
              <a:off x="2139" y="2893"/>
              <a:ext cx="92" cy="486"/>
            </a:xfrm>
            <a:prstGeom prst="rect">
              <a:avLst/>
            </a:prstGeom>
            <a:solidFill>
              <a:srgbClr val="FF0000"/>
            </a:solidFill>
            <a:ln w="9525">
              <a:solidFill>
                <a:srgbClr val="000000"/>
              </a:solidFill>
              <a:miter lim="800000"/>
              <a:headEnd/>
              <a:tailEnd/>
            </a:ln>
          </p:spPr>
          <p:txBody>
            <a:bodyPr/>
            <a:lstStyle/>
            <a:p>
              <a:endParaRPr lang="en-US" dirty="0"/>
            </a:p>
          </p:txBody>
        </p:sp>
        <p:sp>
          <p:nvSpPr>
            <p:cNvPr id="389134" name="Rectangle 14"/>
            <p:cNvSpPr>
              <a:spLocks noChangeArrowheads="1"/>
            </p:cNvSpPr>
            <p:nvPr/>
          </p:nvSpPr>
          <p:spPr bwMode="auto">
            <a:xfrm>
              <a:off x="2359" y="1921"/>
              <a:ext cx="92" cy="1458"/>
            </a:xfrm>
            <a:prstGeom prst="rect">
              <a:avLst/>
            </a:prstGeom>
            <a:solidFill>
              <a:srgbClr val="FF0000"/>
            </a:solidFill>
            <a:ln w="9525">
              <a:solidFill>
                <a:srgbClr val="000000"/>
              </a:solidFill>
              <a:miter lim="800000"/>
              <a:headEnd/>
              <a:tailEnd/>
            </a:ln>
          </p:spPr>
          <p:txBody>
            <a:bodyPr/>
            <a:lstStyle/>
            <a:p>
              <a:endParaRPr lang="en-US" dirty="0"/>
            </a:p>
          </p:txBody>
        </p:sp>
        <p:sp>
          <p:nvSpPr>
            <p:cNvPr id="389135" name="Rectangle 15"/>
            <p:cNvSpPr>
              <a:spLocks noChangeArrowheads="1"/>
            </p:cNvSpPr>
            <p:nvPr/>
          </p:nvSpPr>
          <p:spPr bwMode="auto">
            <a:xfrm>
              <a:off x="2580" y="2893"/>
              <a:ext cx="86" cy="486"/>
            </a:xfrm>
            <a:prstGeom prst="rect">
              <a:avLst/>
            </a:prstGeom>
            <a:solidFill>
              <a:srgbClr val="FF0000"/>
            </a:solidFill>
            <a:ln w="9525">
              <a:solidFill>
                <a:srgbClr val="000000"/>
              </a:solidFill>
              <a:miter lim="800000"/>
              <a:headEnd/>
              <a:tailEnd/>
            </a:ln>
          </p:spPr>
          <p:txBody>
            <a:bodyPr/>
            <a:lstStyle/>
            <a:p>
              <a:endParaRPr lang="en-US" dirty="0"/>
            </a:p>
          </p:txBody>
        </p:sp>
        <p:sp>
          <p:nvSpPr>
            <p:cNvPr id="389136" name="Rectangle 16"/>
            <p:cNvSpPr>
              <a:spLocks noChangeArrowheads="1"/>
            </p:cNvSpPr>
            <p:nvPr/>
          </p:nvSpPr>
          <p:spPr bwMode="auto">
            <a:xfrm>
              <a:off x="2794" y="2488"/>
              <a:ext cx="92" cy="891"/>
            </a:xfrm>
            <a:prstGeom prst="rect">
              <a:avLst/>
            </a:prstGeom>
            <a:solidFill>
              <a:srgbClr val="FF0000"/>
            </a:solidFill>
            <a:ln w="9525">
              <a:solidFill>
                <a:srgbClr val="000000"/>
              </a:solidFill>
              <a:miter lim="800000"/>
              <a:headEnd/>
              <a:tailEnd/>
            </a:ln>
          </p:spPr>
          <p:txBody>
            <a:bodyPr/>
            <a:lstStyle/>
            <a:p>
              <a:endParaRPr lang="en-US" dirty="0"/>
            </a:p>
          </p:txBody>
        </p:sp>
        <p:sp>
          <p:nvSpPr>
            <p:cNvPr id="389137" name="Rectangle 17"/>
            <p:cNvSpPr>
              <a:spLocks noChangeArrowheads="1"/>
            </p:cNvSpPr>
            <p:nvPr/>
          </p:nvSpPr>
          <p:spPr bwMode="auto">
            <a:xfrm>
              <a:off x="3015" y="2893"/>
              <a:ext cx="92" cy="486"/>
            </a:xfrm>
            <a:prstGeom prst="rect">
              <a:avLst/>
            </a:prstGeom>
            <a:solidFill>
              <a:srgbClr val="FF0000"/>
            </a:solidFill>
            <a:ln w="9525">
              <a:solidFill>
                <a:srgbClr val="000000"/>
              </a:solidFill>
              <a:miter lim="800000"/>
              <a:headEnd/>
              <a:tailEnd/>
            </a:ln>
          </p:spPr>
          <p:txBody>
            <a:bodyPr/>
            <a:lstStyle/>
            <a:p>
              <a:endParaRPr lang="en-US" dirty="0"/>
            </a:p>
          </p:txBody>
        </p:sp>
        <p:sp>
          <p:nvSpPr>
            <p:cNvPr id="389138" name="Rectangle 18"/>
            <p:cNvSpPr>
              <a:spLocks noChangeArrowheads="1"/>
            </p:cNvSpPr>
            <p:nvPr/>
          </p:nvSpPr>
          <p:spPr bwMode="auto">
            <a:xfrm>
              <a:off x="3235" y="2731"/>
              <a:ext cx="92" cy="648"/>
            </a:xfrm>
            <a:prstGeom prst="rect">
              <a:avLst/>
            </a:prstGeom>
            <a:solidFill>
              <a:srgbClr val="FF0000"/>
            </a:solidFill>
            <a:ln w="9525">
              <a:solidFill>
                <a:srgbClr val="000000"/>
              </a:solidFill>
              <a:miter lim="800000"/>
              <a:headEnd/>
              <a:tailEnd/>
            </a:ln>
          </p:spPr>
          <p:txBody>
            <a:bodyPr/>
            <a:lstStyle/>
            <a:p>
              <a:endParaRPr lang="en-US" dirty="0"/>
            </a:p>
          </p:txBody>
        </p:sp>
        <p:sp>
          <p:nvSpPr>
            <p:cNvPr id="389139" name="Rectangle 19"/>
            <p:cNvSpPr>
              <a:spLocks noChangeArrowheads="1"/>
            </p:cNvSpPr>
            <p:nvPr/>
          </p:nvSpPr>
          <p:spPr bwMode="auto">
            <a:xfrm>
              <a:off x="3456" y="3136"/>
              <a:ext cx="86" cy="243"/>
            </a:xfrm>
            <a:prstGeom prst="rect">
              <a:avLst/>
            </a:prstGeom>
            <a:solidFill>
              <a:srgbClr val="FF0000"/>
            </a:solidFill>
            <a:ln w="9525">
              <a:solidFill>
                <a:srgbClr val="000000"/>
              </a:solidFill>
              <a:miter lim="800000"/>
              <a:headEnd/>
              <a:tailEnd/>
            </a:ln>
          </p:spPr>
          <p:txBody>
            <a:bodyPr/>
            <a:lstStyle/>
            <a:p>
              <a:endParaRPr lang="en-US" dirty="0"/>
            </a:p>
          </p:txBody>
        </p:sp>
        <p:sp>
          <p:nvSpPr>
            <p:cNvPr id="389140" name="Rectangle 20"/>
            <p:cNvSpPr>
              <a:spLocks noChangeArrowheads="1"/>
            </p:cNvSpPr>
            <p:nvPr/>
          </p:nvSpPr>
          <p:spPr bwMode="auto">
            <a:xfrm>
              <a:off x="3670" y="3217"/>
              <a:ext cx="92" cy="162"/>
            </a:xfrm>
            <a:prstGeom prst="rect">
              <a:avLst/>
            </a:prstGeom>
            <a:solidFill>
              <a:srgbClr val="FF0000"/>
            </a:solidFill>
            <a:ln w="9525">
              <a:solidFill>
                <a:srgbClr val="000000"/>
              </a:solidFill>
              <a:miter lim="800000"/>
              <a:headEnd/>
              <a:tailEnd/>
            </a:ln>
          </p:spPr>
          <p:txBody>
            <a:bodyPr/>
            <a:lstStyle/>
            <a:p>
              <a:endParaRPr lang="en-US" dirty="0"/>
            </a:p>
          </p:txBody>
        </p:sp>
        <p:sp>
          <p:nvSpPr>
            <p:cNvPr id="389141" name="Rectangle 21"/>
            <p:cNvSpPr>
              <a:spLocks noChangeArrowheads="1"/>
            </p:cNvSpPr>
            <p:nvPr/>
          </p:nvSpPr>
          <p:spPr bwMode="auto">
            <a:xfrm>
              <a:off x="3891" y="2974"/>
              <a:ext cx="92" cy="405"/>
            </a:xfrm>
            <a:prstGeom prst="rect">
              <a:avLst/>
            </a:prstGeom>
            <a:solidFill>
              <a:srgbClr val="FF0000"/>
            </a:solidFill>
            <a:ln w="9525">
              <a:solidFill>
                <a:srgbClr val="000000"/>
              </a:solidFill>
              <a:miter lim="800000"/>
              <a:headEnd/>
              <a:tailEnd/>
            </a:ln>
          </p:spPr>
          <p:txBody>
            <a:bodyPr/>
            <a:lstStyle/>
            <a:p>
              <a:endParaRPr lang="en-US" dirty="0"/>
            </a:p>
          </p:txBody>
        </p:sp>
        <p:sp>
          <p:nvSpPr>
            <p:cNvPr id="389142" name="Rectangle 22"/>
            <p:cNvSpPr>
              <a:spLocks noChangeArrowheads="1"/>
            </p:cNvSpPr>
            <p:nvPr/>
          </p:nvSpPr>
          <p:spPr bwMode="auto">
            <a:xfrm>
              <a:off x="4111" y="3217"/>
              <a:ext cx="86" cy="162"/>
            </a:xfrm>
            <a:prstGeom prst="rect">
              <a:avLst/>
            </a:prstGeom>
            <a:solidFill>
              <a:srgbClr val="FF0000"/>
            </a:solidFill>
            <a:ln w="9525">
              <a:solidFill>
                <a:srgbClr val="000000"/>
              </a:solidFill>
              <a:miter lim="800000"/>
              <a:headEnd/>
              <a:tailEnd/>
            </a:ln>
          </p:spPr>
          <p:txBody>
            <a:bodyPr/>
            <a:lstStyle/>
            <a:p>
              <a:endParaRPr lang="en-US" dirty="0"/>
            </a:p>
          </p:txBody>
        </p:sp>
        <p:sp>
          <p:nvSpPr>
            <p:cNvPr id="389143" name="Rectangle 23"/>
            <p:cNvSpPr>
              <a:spLocks noChangeArrowheads="1"/>
            </p:cNvSpPr>
            <p:nvPr/>
          </p:nvSpPr>
          <p:spPr bwMode="auto">
            <a:xfrm>
              <a:off x="4326" y="3055"/>
              <a:ext cx="92" cy="324"/>
            </a:xfrm>
            <a:prstGeom prst="rect">
              <a:avLst/>
            </a:prstGeom>
            <a:solidFill>
              <a:srgbClr val="FF0000"/>
            </a:solidFill>
            <a:ln w="9525">
              <a:solidFill>
                <a:srgbClr val="000000"/>
              </a:solidFill>
              <a:miter lim="800000"/>
              <a:headEnd/>
              <a:tailEnd/>
            </a:ln>
          </p:spPr>
          <p:txBody>
            <a:bodyPr/>
            <a:lstStyle/>
            <a:p>
              <a:endParaRPr lang="en-US" dirty="0"/>
            </a:p>
          </p:txBody>
        </p:sp>
        <p:sp>
          <p:nvSpPr>
            <p:cNvPr id="389144" name="Rectangle 24"/>
            <p:cNvSpPr>
              <a:spLocks noChangeArrowheads="1"/>
            </p:cNvSpPr>
            <p:nvPr/>
          </p:nvSpPr>
          <p:spPr bwMode="auto">
            <a:xfrm>
              <a:off x="4546" y="3136"/>
              <a:ext cx="92" cy="243"/>
            </a:xfrm>
            <a:prstGeom prst="rect">
              <a:avLst/>
            </a:prstGeom>
            <a:solidFill>
              <a:srgbClr val="FF0000"/>
            </a:solidFill>
            <a:ln w="9525">
              <a:solidFill>
                <a:srgbClr val="000000"/>
              </a:solidFill>
              <a:miter lim="800000"/>
              <a:headEnd/>
              <a:tailEnd/>
            </a:ln>
          </p:spPr>
          <p:txBody>
            <a:bodyPr/>
            <a:lstStyle/>
            <a:p>
              <a:endParaRPr lang="en-US" dirty="0"/>
            </a:p>
          </p:txBody>
        </p:sp>
        <p:sp>
          <p:nvSpPr>
            <p:cNvPr id="389145" name="Rectangle 25"/>
            <p:cNvSpPr>
              <a:spLocks noChangeArrowheads="1"/>
            </p:cNvSpPr>
            <p:nvPr/>
          </p:nvSpPr>
          <p:spPr bwMode="auto">
            <a:xfrm>
              <a:off x="4767" y="2974"/>
              <a:ext cx="92" cy="405"/>
            </a:xfrm>
            <a:prstGeom prst="rect">
              <a:avLst/>
            </a:prstGeom>
            <a:solidFill>
              <a:srgbClr val="FF0000"/>
            </a:solidFill>
            <a:ln w="9525">
              <a:solidFill>
                <a:srgbClr val="000000"/>
              </a:solidFill>
              <a:miter lim="800000"/>
              <a:headEnd/>
              <a:tailEnd/>
            </a:ln>
          </p:spPr>
          <p:txBody>
            <a:bodyPr/>
            <a:lstStyle/>
            <a:p>
              <a:endParaRPr lang="en-US" dirty="0"/>
            </a:p>
          </p:txBody>
        </p:sp>
        <p:sp>
          <p:nvSpPr>
            <p:cNvPr id="389146" name="Rectangle 26"/>
            <p:cNvSpPr>
              <a:spLocks noChangeArrowheads="1"/>
            </p:cNvSpPr>
            <p:nvPr/>
          </p:nvSpPr>
          <p:spPr bwMode="auto">
            <a:xfrm>
              <a:off x="4987" y="3055"/>
              <a:ext cx="86" cy="324"/>
            </a:xfrm>
            <a:prstGeom prst="rect">
              <a:avLst/>
            </a:prstGeom>
            <a:solidFill>
              <a:srgbClr val="FF0000"/>
            </a:solidFill>
            <a:ln w="9525">
              <a:solidFill>
                <a:srgbClr val="000000"/>
              </a:solidFill>
              <a:miter lim="800000"/>
              <a:headEnd/>
              <a:tailEnd/>
            </a:ln>
          </p:spPr>
          <p:txBody>
            <a:bodyPr/>
            <a:lstStyle/>
            <a:p>
              <a:endParaRPr lang="en-US" dirty="0"/>
            </a:p>
          </p:txBody>
        </p:sp>
        <p:sp>
          <p:nvSpPr>
            <p:cNvPr id="389147" name="Rectangle 27"/>
            <p:cNvSpPr>
              <a:spLocks noChangeArrowheads="1"/>
            </p:cNvSpPr>
            <p:nvPr/>
          </p:nvSpPr>
          <p:spPr bwMode="auto">
            <a:xfrm>
              <a:off x="5202" y="1921"/>
              <a:ext cx="92" cy="1458"/>
            </a:xfrm>
            <a:prstGeom prst="rect">
              <a:avLst/>
            </a:prstGeom>
            <a:solidFill>
              <a:srgbClr val="FF0000"/>
            </a:solidFill>
            <a:ln w="9525">
              <a:solidFill>
                <a:srgbClr val="000000"/>
              </a:solidFill>
              <a:miter lim="800000"/>
              <a:headEnd/>
              <a:tailEnd/>
            </a:ln>
          </p:spPr>
          <p:txBody>
            <a:bodyPr/>
            <a:lstStyle/>
            <a:p>
              <a:endParaRPr lang="en-US" dirty="0"/>
            </a:p>
          </p:txBody>
        </p:sp>
        <p:sp>
          <p:nvSpPr>
            <p:cNvPr id="389148" name="Rectangle 28"/>
            <p:cNvSpPr>
              <a:spLocks noChangeArrowheads="1"/>
            </p:cNvSpPr>
            <p:nvPr/>
          </p:nvSpPr>
          <p:spPr bwMode="auto">
            <a:xfrm>
              <a:off x="5202" y="1759"/>
              <a:ext cx="92" cy="162"/>
            </a:xfrm>
            <a:prstGeom prst="rect">
              <a:avLst/>
            </a:prstGeom>
            <a:solidFill>
              <a:srgbClr val="0000FF"/>
            </a:solidFill>
            <a:ln w="9525">
              <a:solidFill>
                <a:srgbClr val="000000"/>
              </a:solidFill>
              <a:miter lim="800000"/>
              <a:headEnd/>
              <a:tailEnd/>
            </a:ln>
          </p:spPr>
          <p:txBody>
            <a:bodyPr/>
            <a:lstStyle/>
            <a:p>
              <a:endParaRPr lang="en-US" dirty="0"/>
            </a:p>
          </p:txBody>
        </p:sp>
        <p:sp>
          <p:nvSpPr>
            <p:cNvPr id="389149" name="Line 29"/>
            <p:cNvSpPr>
              <a:spLocks noChangeShapeType="1"/>
            </p:cNvSpPr>
            <p:nvPr/>
          </p:nvSpPr>
          <p:spPr bwMode="auto">
            <a:xfrm>
              <a:off x="766" y="1354"/>
              <a:ext cx="0" cy="2025"/>
            </a:xfrm>
            <a:prstGeom prst="line">
              <a:avLst/>
            </a:prstGeom>
            <a:noFill/>
            <a:ln w="9525">
              <a:solidFill>
                <a:srgbClr val="000000"/>
              </a:solidFill>
              <a:round/>
              <a:headEnd/>
              <a:tailEnd/>
            </a:ln>
          </p:spPr>
          <p:txBody>
            <a:bodyPr/>
            <a:lstStyle/>
            <a:p>
              <a:endParaRPr lang="en-US" dirty="0"/>
            </a:p>
          </p:txBody>
        </p:sp>
        <p:sp>
          <p:nvSpPr>
            <p:cNvPr id="389150" name="Line 30"/>
            <p:cNvSpPr>
              <a:spLocks noChangeShapeType="1"/>
            </p:cNvSpPr>
            <p:nvPr/>
          </p:nvSpPr>
          <p:spPr bwMode="auto">
            <a:xfrm>
              <a:off x="717" y="3379"/>
              <a:ext cx="49" cy="0"/>
            </a:xfrm>
            <a:prstGeom prst="line">
              <a:avLst/>
            </a:prstGeom>
            <a:noFill/>
            <a:ln w="9525">
              <a:solidFill>
                <a:srgbClr val="000000"/>
              </a:solidFill>
              <a:round/>
              <a:headEnd/>
              <a:tailEnd/>
            </a:ln>
          </p:spPr>
          <p:txBody>
            <a:bodyPr/>
            <a:lstStyle/>
            <a:p>
              <a:endParaRPr lang="en-US" dirty="0"/>
            </a:p>
          </p:txBody>
        </p:sp>
        <p:sp>
          <p:nvSpPr>
            <p:cNvPr id="389151" name="Line 31"/>
            <p:cNvSpPr>
              <a:spLocks noChangeShapeType="1"/>
            </p:cNvSpPr>
            <p:nvPr/>
          </p:nvSpPr>
          <p:spPr bwMode="auto">
            <a:xfrm>
              <a:off x="717" y="2974"/>
              <a:ext cx="49" cy="0"/>
            </a:xfrm>
            <a:prstGeom prst="line">
              <a:avLst/>
            </a:prstGeom>
            <a:noFill/>
            <a:ln w="9525">
              <a:solidFill>
                <a:srgbClr val="000000"/>
              </a:solidFill>
              <a:round/>
              <a:headEnd/>
              <a:tailEnd/>
            </a:ln>
          </p:spPr>
          <p:txBody>
            <a:bodyPr/>
            <a:lstStyle/>
            <a:p>
              <a:endParaRPr lang="en-US" dirty="0"/>
            </a:p>
          </p:txBody>
        </p:sp>
        <p:sp>
          <p:nvSpPr>
            <p:cNvPr id="389152" name="Line 32"/>
            <p:cNvSpPr>
              <a:spLocks noChangeShapeType="1"/>
            </p:cNvSpPr>
            <p:nvPr/>
          </p:nvSpPr>
          <p:spPr bwMode="auto">
            <a:xfrm>
              <a:off x="717" y="2569"/>
              <a:ext cx="49" cy="0"/>
            </a:xfrm>
            <a:prstGeom prst="line">
              <a:avLst/>
            </a:prstGeom>
            <a:noFill/>
            <a:ln w="9525">
              <a:solidFill>
                <a:srgbClr val="000000"/>
              </a:solidFill>
              <a:round/>
              <a:headEnd/>
              <a:tailEnd/>
            </a:ln>
          </p:spPr>
          <p:txBody>
            <a:bodyPr/>
            <a:lstStyle/>
            <a:p>
              <a:endParaRPr lang="en-US" dirty="0"/>
            </a:p>
          </p:txBody>
        </p:sp>
        <p:sp>
          <p:nvSpPr>
            <p:cNvPr id="389153" name="Line 33"/>
            <p:cNvSpPr>
              <a:spLocks noChangeShapeType="1"/>
            </p:cNvSpPr>
            <p:nvPr/>
          </p:nvSpPr>
          <p:spPr bwMode="auto">
            <a:xfrm>
              <a:off x="717" y="2164"/>
              <a:ext cx="49" cy="0"/>
            </a:xfrm>
            <a:prstGeom prst="line">
              <a:avLst/>
            </a:prstGeom>
            <a:noFill/>
            <a:ln w="9525">
              <a:solidFill>
                <a:srgbClr val="000000"/>
              </a:solidFill>
              <a:round/>
              <a:headEnd/>
              <a:tailEnd/>
            </a:ln>
          </p:spPr>
          <p:txBody>
            <a:bodyPr/>
            <a:lstStyle/>
            <a:p>
              <a:endParaRPr lang="en-US" dirty="0"/>
            </a:p>
          </p:txBody>
        </p:sp>
        <p:sp>
          <p:nvSpPr>
            <p:cNvPr id="389154" name="Line 34"/>
            <p:cNvSpPr>
              <a:spLocks noChangeShapeType="1"/>
            </p:cNvSpPr>
            <p:nvPr/>
          </p:nvSpPr>
          <p:spPr bwMode="auto">
            <a:xfrm>
              <a:off x="717" y="1759"/>
              <a:ext cx="49" cy="0"/>
            </a:xfrm>
            <a:prstGeom prst="line">
              <a:avLst/>
            </a:prstGeom>
            <a:noFill/>
            <a:ln w="9525">
              <a:solidFill>
                <a:srgbClr val="000000"/>
              </a:solidFill>
              <a:round/>
              <a:headEnd/>
              <a:tailEnd/>
            </a:ln>
          </p:spPr>
          <p:txBody>
            <a:bodyPr/>
            <a:lstStyle/>
            <a:p>
              <a:endParaRPr lang="en-US" dirty="0"/>
            </a:p>
          </p:txBody>
        </p:sp>
        <p:sp>
          <p:nvSpPr>
            <p:cNvPr id="389155" name="Line 35"/>
            <p:cNvSpPr>
              <a:spLocks noChangeShapeType="1"/>
            </p:cNvSpPr>
            <p:nvPr/>
          </p:nvSpPr>
          <p:spPr bwMode="auto">
            <a:xfrm>
              <a:off x="717" y="1354"/>
              <a:ext cx="49" cy="0"/>
            </a:xfrm>
            <a:prstGeom prst="line">
              <a:avLst/>
            </a:prstGeom>
            <a:noFill/>
            <a:ln w="9525">
              <a:solidFill>
                <a:srgbClr val="000000"/>
              </a:solidFill>
              <a:round/>
              <a:headEnd/>
              <a:tailEnd/>
            </a:ln>
          </p:spPr>
          <p:txBody>
            <a:bodyPr/>
            <a:lstStyle/>
            <a:p>
              <a:endParaRPr lang="en-US" dirty="0"/>
            </a:p>
          </p:txBody>
        </p:sp>
        <p:sp>
          <p:nvSpPr>
            <p:cNvPr id="389156" name="Line 36"/>
            <p:cNvSpPr>
              <a:spLocks noChangeShapeType="1"/>
            </p:cNvSpPr>
            <p:nvPr/>
          </p:nvSpPr>
          <p:spPr bwMode="auto">
            <a:xfrm>
              <a:off x="766" y="3379"/>
              <a:ext cx="4595" cy="0"/>
            </a:xfrm>
            <a:prstGeom prst="line">
              <a:avLst/>
            </a:prstGeom>
            <a:noFill/>
            <a:ln w="9525">
              <a:solidFill>
                <a:srgbClr val="000000"/>
              </a:solidFill>
              <a:round/>
              <a:headEnd/>
              <a:tailEnd/>
            </a:ln>
          </p:spPr>
          <p:txBody>
            <a:bodyPr/>
            <a:lstStyle/>
            <a:p>
              <a:endParaRPr lang="en-US" dirty="0"/>
            </a:p>
          </p:txBody>
        </p:sp>
        <p:sp>
          <p:nvSpPr>
            <p:cNvPr id="389157" name="Line 37"/>
            <p:cNvSpPr>
              <a:spLocks noChangeShapeType="1"/>
            </p:cNvSpPr>
            <p:nvPr/>
          </p:nvSpPr>
          <p:spPr bwMode="auto">
            <a:xfrm flipV="1">
              <a:off x="766" y="3379"/>
              <a:ext cx="0" cy="24"/>
            </a:xfrm>
            <a:prstGeom prst="line">
              <a:avLst/>
            </a:prstGeom>
            <a:noFill/>
            <a:ln w="9525">
              <a:solidFill>
                <a:srgbClr val="000000"/>
              </a:solidFill>
              <a:round/>
              <a:headEnd/>
              <a:tailEnd/>
            </a:ln>
          </p:spPr>
          <p:txBody>
            <a:bodyPr/>
            <a:lstStyle/>
            <a:p>
              <a:endParaRPr lang="en-US" dirty="0"/>
            </a:p>
          </p:txBody>
        </p:sp>
        <p:sp>
          <p:nvSpPr>
            <p:cNvPr id="389158" name="Line 38"/>
            <p:cNvSpPr>
              <a:spLocks noChangeShapeType="1"/>
            </p:cNvSpPr>
            <p:nvPr/>
          </p:nvSpPr>
          <p:spPr bwMode="auto">
            <a:xfrm flipV="1">
              <a:off x="987" y="3379"/>
              <a:ext cx="0" cy="24"/>
            </a:xfrm>
            <a:prstGeom prst="line">
              <a:avLst/>
            </a:prstGeom>
            <a:noFill/>
            <a:ln w="9525">
              <a:solidFill>
                <a:srgbClr val="000000"/>
              </a:solidFill>
              <a:round/>
              <a:headEnd/>
              <a:tailEnd/>
            </a:ln>
          </p:spPr>
          <p:txBody>
            <a:bodyPr/>
            <a:lstStyle/>
            <a:p>
              <a:endParaRPr lang="en-US" dirty="0"/>
            </a:p>
          </p:txBody>
        </p:sp>
        <p:sp>
          <p:nvSpPr>
            <p:cNvPr id="389159" name="Line 39"/>
            <p:cNvSpPr>
              <a:spLocks noChangeShapeType="1"/>
            </p:cNvSpPr>
            <p:nvPr/>
          </p:nvSpPr>
          <p:spPr bwMode="auto">
            <a:xfrm flipV="1">
              <a:off x="1201" y="3379"/>
              <a:ext cx="0" cy="24"/>
            </a:xfrm>
            <a:prstGeom prst="line">
              <a:avLst/>
            </a:prstGeom>
            <a:noFill/>
            <a:ln w="9525">
              <a:solidFill>
                <a:srgbClr val="000000"/>
              </a:solidFill>
              <a:round/>
              <a:headEnd/>
              <a:tailEnd/>
            </a:ln>
          </p:spPr>
          <p:txBody>
            <a:bodyPr/>
            <a:lstStyle/>
            <a:p>
              <a:endParaRPr lang="en-US" dirty="0"/>
            </a:p>
          </p:txBody>
        </p:sp>
        <p:sp>
          <p:nvSpPr>
            <p:cNvPr id="389160" name="Line 40"/>
            <p:cNvSpPr>
              <a:spLocks noChangeShapeType="1"/>
            </p:cNvSpPr>
            <p:nvPr/>
          </p:nvSpPr>
          <p:spPr bwMode="auto">
            <a:xfrm flipV="1">
              <a:off x="1422" y="3379"/>
              <a:ext cx="0" cy="24"/>
            </a:xfrm>
            <a:prstGeom prst="line">
              <a:avLst/>
            </a:prstGeom>
            <a:noFill/>
            <a:ln w="9525">
              <a:solidFill>
                <a:srgbClr val="000000"/>
              </a:solidFill>
              <a:round/>
              <a:headEnd/>
              <a:tailEnd/>
            </a:ln>
          </p:spPr>
          <p:txBody>
            <a:bodyPr/>
            <a:lstStyle/>
            <a:p>
              <a:endParaRPr lang="en-US" dirty="0"/>
            </a:p>
          </p:txBody>
        </p:sp>
        <p:sp>
          <p:nvSpPr>
            <p:cNvPr id="389161" name="Line 41"/>
            <p:cNvSpPr>
              <a:spLocks noChangeShapeType="1"/>
            </p:cNvSpPr>
            <p:nvPr/>
          </p:nvSpPr>
          <p:spPr bwMode="auto">
            <a:xfrm flipV="1">
              <a:off x="1643" y="3379"/>
              <a:ext cx="0" cy="24"/>
            </a:xfrm>
            <a:prstGeom prst="line">
              <a:avLst/>
            </a:prstGeom>
            <a:noFill/>
            <a:ln w="9525">
              <a:solidFill>
                <a:srgbClr val="000000"/>
              </a:solidFill>
              <a:round/>
              <a:headEnd/>
              <a:tailEnd/>
            </a:ln>
          </p:spPr>
          <p:txBody>
            <a:bodyPr/>
            <a:lstStyle/>
            <a:p>
              <a:endParaRPr lang="en-US" dirty="0"/>
            </a:p>
          </p:txBody>
        </p:sp>
        <p:sp>
          <p:nvSpPr>
            <p:cNvPr id="389162" name="Line 42"/>
            <p:cNvSpPr>
              <a:spLocks noChangeShapeType="1"/>
            </p:cNvSpPr>
            <p:nvPr/>
          </p:nvSpPr>
          <p:spPr bwMode="auto">
            <a:xfrm flipV="1">
              <a:off x="1863" y="3379"/>
              <a:ext cx="0" cy="24"/>
            </a:xfrm>
            <a:prstGeom prst="line">
              <a:avLst/>
            </a:prstGeom>
            <a:noFill/>
            <a:ln w="9525">
              <a:solidFill>
                <a:srgbClr val="000000"/>
              </a:solidFill>
              <a:round/>
              <a:headEnd/>
              <a:tailEnd/>
            </a:ln>
          </p:spPr>
          <p:txBody>
            <a:bodyPr/>
            <a:lstStyle/>
            <a:p>
              <a:endParaRPr lang="en-US" dirty="0"/>
            </a:p>
          </p:txBody>
        </p:sp>
        <p:sp>
          <p:nvSpPr>
            <p:cNvPr id="389163" name="Line 43"/>
            <p:cNvSpPr>
              <a:spLocks noChangeShapeType="1"/>
            </p:cNvSpPr>
            <p:nvPr/>
          </p:nvSpPr>
          <p:spPr bwMode="auto">
            <a:xfrm flipV="1">
              <a:off x="2077" y="3379"/>
              <a:ext cx="0" cy="24"/>
            </a:xfrm>
            <a:prstGeom prst="line">
              <a:avLst/>
            </a:prstGeom>
            <a:noFill/>
            <a:ln w="9525">
              <a:solidFill>
                <a:srgbClr val="000000"/>
              </a:solidFill>
              <a:round/>
              <a:headEnd/>
              <a:tailEnd/>
            </a:ln>
          </p:spPr>
          <p:txBody>
            <a:bodyPr/>
            <a:lstStyle/>
            <a:p>
              <a:endParaRPr lang="en-US" dirty="0"/>
            </a:p>
          </p:txBody>
        </p:sp>
        <p:sp>
          <p:nvSpPr>
            <p:cNvPr id="389164" name="Line 44"/>
            <p:cNvSpPr>
              <a:spLocks noChangeShapeType="1"/>
            </p:cNvSpPr>
            <p:nvPr/>
          </p:nvSpPr>
          <p:spPr bwMode="auto">
            <a:xfrm flipV="1">
              <a:off x="2298" y="3379"/>
              <a:ext cx="0" cy="24"/>
            </a:xfrm>
            <a:prstGeom prst="line">
              <a:avLst/>
            </a:prstGeom>
            <a:noFill/>
            <a:ln w="9525">
              <a:solidFill>
                <a:srgbClr val="000000"/>
              </a:solidFill>
              <a:round/>
              <a:headEnd/>
              <a:tailEnd/>
            </a:ln>
          </p:spPr>
          <p:txBody>
            <a:bodyPr/>
            <a:lstStyle/>
            <a:p>
              <a:endParaRPr lang="en-US" dirty="0"/>
            </a:p>
          </p:txBody>
        </p:sp>
        <p:sp>
          <p:nvSpPr>
            <p:cNvPr id="389165" name="Line 45"/>
            <p:cNvSpPr>
              <a:spLocks noChangeShapeType="1"/>
            </p:cNvSpPr>
            <p:nvPr/>
          </p:nvSpPr>
          <p:spPr bwMode="auto">
            <a:xfrm flipV="1">
              <a:off x="2519" y="3379"/>
              <a:ext cx="0" cy="24"/>
            </a:xfrm>
            <a:prstGeom prst="line">
              <a:avLst/>
            </a:prstGeom>
            <a:noFill/>
            <a:ln w="9525">
              <a:solidFill>
                <a:srgbClr val="000000"/>
              </a:solidFill>
              <a:round/>
              <a:headEnd/>
              <a:tailEnd/>
            </a:ln>
          </p:spPr>
          <p:txBody>
            <a:bodyPr/>
            <a:lstStyle/>
            <a:p>
              <a:endParaRPr lang="en-US" dirty="0"/>
            </a:p>
          </p:txBody>
        </p:sp>
        <p:sp>
          <p:nvSpPr>
            <p:cNvPr id="389166" name="Line 46"/>
            <p:cNvSpPr>
              <a:spLocks noChangeShapeType="1"/>
            </p:cNvSpPr>
            <p:nvPr/>
          </p:nvSpPr>
          <p:spPr bwMode="auto">
            <a:xfrm flipV="1">
              <a:off x="2733" y="3379"/>
              <a:ext cx="0" cy="24"/>
            </a:xfrm>
            <a:prstGeom prst="line">
              <a:avLst/>
            </a:prstGeom>
            <a:noFill/>
            <a:ln w="9525">
              <a:solidFill>
                <a:srgbClr val="000000"/>
              </a:solidFill>
              <a:round/>
              <a:headEnd/>
              <a:tailEnd/>
            </a:ln>
          </p:spPr>
          <p:txBody>
            <a:bodyPr/>
            <a:lstStyle/>
            <a:p>
              <a:endParaRPr lang="en-US" dirty="0"/>
            </a:p>
          </p:txBody>
        </p:sp>
        <p:sp>
          <p:nvSpPr>
            <p:cNvPr id="389167" name="Line 47"/>
            <p:cNvSpPr>
              <a:spLocks noChangeShapeType="1"/>
            </p:cNvSpPr>
            <p:nvPr/>
          </p:nvSpPr>
          <p:spPr bwMode="auto">
            <a:xfrm flipV="1">
              <a:off x="2954" y="3379"/>
              <a:ext cx="0" cy="24"/>
            </a:xfrm>
            <a:prstGeom prst="line">
              <a:avLst/>
            </a:prstGeom>
            <a:noFill/>
            <a:ln w="9525">
              <a:solidFill>
                <a:srgbClr val="000000"/>
              </a:solidFill>
              <a:round/>
              <a:headEnd/>
              <a:tailEnd/>
            </a:ln>
          </p:spPr>
          <p:txBody>
            <a:bodyPr/>
            <a:lstStyle/>
            <a:p>
              <a:endParaRPr lang="en-US" dirty="0"/>
            </a:p>
          </p:txBody>
        </p:sp>
        <p:sp>
          <p:nvSpPr>
            <p:cNvPr id="389168" name="Line 48"/>
            <p:cNvSpPr>
              <a:spLocks noChangeShapeType="1"/>
            </p:cNvSpPr>
            <p:nvPr/>
          </p:nvSpPr>
          <p:spPr bwMode="auto">
            <a:xfrm flipV="1">
              <a:off x="3174" y="3379"/>
              <a:ext cx="0" cy="24"/>
            </a:xfrm>
            <a:prstGeom prst="line">
              <a:avLst/>
            </a:prstGeom>
            <a:noFill/>
            <a:ln w="9525">
              <a:solidFill>
                <a:srgbClr val="000000"/>
              </a:solidFill>
              <a:round/>
              <a:headEnd/>
              <a:tailEnd/>
            </a:ln>
          </p:spPr>
          <p:txBody>
            <a:bodyPr/>
            <a:lstStyle/>
            <a:p>
              <a:endParaRPr lang="en-US" dirty="0"/>
            </a:p>
          </p:txBody>
        </p:sp>
        <p:sp>
          <p:nvSpPr>
            <p:cNvPr id="389169" name="Line 49"/>
            <p:cNvSpPr>
              <a:spLocks noChangeShapeType="1"/>
            </p:cNvSpPr>
            <p:nvPr/>
          </p:nvSpPr>
          <p:spPr bwMode="auto">
            <a:xfrm flipV="1">
              <a:off x="3395" y="3379"/>
              <a:ext cx="0" cy="24"/>
            </a:xfrm>
            <a:prstGeom prst="line">
              <a:avLst/>
            </a:prstGeom>
            <a:noFill/>
            <a:ln w="9525">
              <a:solidFill>
                <a:srgbClr val="000000"/>
              </a:solidFill>
              <a:round/>
              <a:headEnd/>
              <a:tailEnd/>
            </a:ln>
          </p:spPr>
          <p:txBody>
            <a:bodyPr/>
            <a:lstStyle/>
            <a:p>
              <a:endParaRPr lang="en-US" dirty="0"/>
            </a:p>
          </p:txBody>
        </p:sp>
        <p:sp>
          <p:nvSpPr>
            <p:cNvPr id="389170" name="Line 50"/>
            <p:cNvSpPr>
              <a:spLocks noChangeShapeType="1"/>
            </p:cNvSpPr>
            <p:nvPr/>
          </p:nvSpPr>
          <p:spPr bwMode="auto">
            <a:xfrm flipV="1">
              <a:off x="3609" y="3379"/>
              <a:ext cx="0" cy="24"/>
            </a:xfrm>
            <a:prstGeom prst="line">
              <a:avLst/>
            </a:prstGeom>
            <a:noFill/>
            <a:ln w="9525">
              <a:solidFill>
                <a:srgbClr val="000000"/>
              </a:solidFill>
              <a:round/>
              <a:headEnd/>
              <a:tailEnd/>
            </a:ln>
          </p:spPr>
          <p:txBody>
            <a:bodyPr/>
            <a:lstStyle/>
            <a:p>
              <a:endParaRPr lang="en-US" dirty="0"/>
            </a:p>
          </p:txBody>
        </p:sp>
        <p:sp>
          <p:nvSpPr>
            <p:cNvPr id="389171" name="Line 51"/>
            <p:cNvSpPr>
              <a:spLocks noChangeShapeType="1"/>
            </p:cNvSpPr>
            <p:nvPr/>
          </p:nvSpPr>
          <p:spPr bwMode="auto">
            <a:xfrm flipV="1">
              <a:off x="3830" y="3379"/>
              <a:ext cx="0" cy="24"/>
            </a:xfrm>
            <a:prstGeom prst="line">
              <a:avLst/>
            </a:prstGeom>
            <a:noFill/>
            <a:ln w="9525">
              <a:solidFill>
                <a:srgbClr val="000000"/>
              </a:solidFill>
              <a:round/>
              <a:headEnd/>
              <a:tailEnd/>
            </a:ln>
          </p:spPr>
          <p:txBody>
            <a:bodyPr/>
            <a:lstStyle/>
            <a:p>
              <a:endParaRPr lang="en-US" dirty="0"/>
            </a:p>
          </p:txBody>
        </p:sp>
        <p:sp>
          <p:nvSpPr>
            <p:cNvPr id="389172" name="Line 52"/>
            <p:cNvSpPr>
              <a:spLocks noChangeShapeType="1"/>
            </p:cNvSpPr>
            <p:nvPr/>
          </p:nvSpPr>
          <p:spPr bwMode="auto">
            <a:xfrm flipV="1">
              <a:off x="4050" y="3379"/>
              <a:ext cx="0" cy="24"/>
            </a:xfrm>
            <a:prstGeom prst="line">
              <a:avLst/>
            </a:prstGeom>
            <a:noFill/>
            <a:ln w="9525">
              <a:solidFill>
                <a:srgbClr val="000000"/>
              </a:solidFill>
              <a:round/>
              <a:headEnd/>
              <a:tailEnd/>
            </a:ln>
          </p:spPr>
          <p:txBody>
            <a:bodyPr/>
            <a:lstStyle/>
            <a:p>
              <a:endParaRPr lang="en-US" dirty="0"/>
            </a:p>
          </p:txBody>
        </p:sp>
        <p:sp>
          <p:nvSpPr>
            <p:cNvPr id="389173" name="Line 53"/>
            <p:cNvSpPr>
              <a:spLocks noChangeShapeType="1"/>
            </p:cNvSpPr>
            <p:nvPr/>
          </p:nvSpPr>
          <p:spPr bwMode="auto">
            <a:xfrm flipV="1">
              <a:off x="4265" y="3379"/>
              <a:ext cx="0" cy="24"/>
            </a:xfrm>
            <a:prstGeom prst="line">
              <a:avLst/>
            </a:prstGeom>
            <a:noFill/>
            <a:ln w="9525">
              <a:solidFill>
                <a:srgbClr val="000000"/>
              </a:solidFill>
              <a:round/>
              <a:headEnd/>
              <a:tailEnd/>
            </a:ln>
          </p:spPr>
          <p:txBody>
            <a:bodyPr/>
            <a:lstStyle/>
            <a:p>
              <a:endParaRPr lang="en-US" dirty="0"/>
            </a:p>
          </p:txBody>
        </p:sp>
        <p:sp>
          <p:nvSpPr>
            <p:cNvPr id="389174" name="Line 54"/>
            <p:cNvSpPr>
              <a:spLocks noChangeShapeType="1"/>
            </p:cNvSpPr>
            <p:nvPr/>
          </p:nvSpPr>
          <p:spPr bwMode="auto">
            <a:xfrm flipV="1">
              <a:off x="4485" y="3379"/>
              <a:ext cx="0" cy="24"/>
            </a:xfrm>
            <a:prstGeom prst="line">
              <a:avLst/>
            </a:prstGeom>
            <a:noFill/>
            <a:ln w="9525">
              <a:solidFill>
                <a:srgbClr val="000000"/>
              </a:solidFill>
              <a:round/>
              <a:headEnd/>
              <a:tailEnd/>
            </a:ln>
          </p:spPr>
          <p:txBody>
            <a:bodyPr/>
            <a:lstStyle/>
            <a:p>
              <a:endParaRPr lang="en-US" dirty="0"/>
            </a:p>
          </p:txBody>
        </p:sp>
        <p:sp>
          <p:nvSpPr>
            <p:cNvPr id="389175" name="Line 55"/>
            <p:cNvSpPr>
              <a:spLocks noChangeShapeType="1"/>
            </p:cNvSpPr>
            <p:nvPr/>
          </p:nvSpPr>
          <p:spPr bwMode="auto">
            <a:xfrm flipV="1">
              <a:off x="4706" y="3379"/>
              <a:ext cx="0" cy="24"/>
            </a:xfrm>
            <a:prstGeom prst="line">
              <a:avLst/>
            </a:prstGeom>
            <a:noFill/>
            <a:ln w="9525">
              <a:solidFill>
                <a:srgbClr val="000000"/>
              </a:solidFill>
              <a:round/>
              <a:headEnd/>
              <a:tailEnd/>
            </a:ln>
          </p:spPr>
          <p:txBody>
            <a:bodyPr/>
            <a:lstStyle/>
            <a:p>
              <a:endParaRPr lang="en-US" dirty="0"/>
            </a:p>
          </p:txBody>
        </p:sp>
        <p:sp>
          <p:nvSpPr>
            <p:cNvPr id="389176" name="Line 56"/>
            <p:cNvSpPr>
              <a:spLocks noChangeShapeType="1"/>
            </p:cNvSpPr>
            <p:nvPr/>
          </p:nvSpPr>
          <p:spPr bwMode="auto">
            <a:xfrm flipV="1">
              <a:off x="4926" y="3379"/>
              <a:ext cx="0" cy="24"/>
            </a:xfrm>
            <a:prstGeom prst="line">
              <a:avLst/>
            </a:prstGeom>
            <a:noFill/>
            <a:ln w="9525">
              <a:solidFill>
                <a:srgbClr val="000000"/>
              </a:solidFill>
              <a:round/>
              <a:headEnd/>
              <a:tailEnd/>
            </a:ln>
          </p:spPr>
          <p:txBody>
            <a:bodyPr/>
            <a:lstStyle/>
            <a:p>
              <a:endParaRPr lang="en-US" dirty="0"/>
            </a:p>
          </p:txBody>
        </p:sp>
        <p:sp>
          <p:nvSpPr>
            <p:cNvPr id="389177" name="Line 57"/>
            <p:cNvSpPr>
              <a:spLocks noChangeShapeType="1"/>
            </p:cNvSpPr>
            <p:nvPr/>
          </p:nvSpPr>
          <p:spPr bwMode="auto">
            <a:xfrm flipV="1">
              <a:off x="5141" y="3379"/>
              <a:ext cx="0" cy="24"/>
            </a:xfrm>
            <a:prstGeom prst="line">
              <a:avLst/>
            </a:prstGeom>
            <a:noFill/>
            <a:ln w="9525">
              <a:solidFill>
                <a:srgbClr val="000000"/>
              </a:solidFill>
              <a:round/>
              <a:headEnd/>
              <a:tailEnd/>
            </a:ln>
          </p:spPr>
          <p:txBody>
            <a:bodyPr/>
            <a:lstStyle/>
            <a:p>
              <a:endParaRPr lang="en-US" dirty="0"/>
            </a:p>
          </p:txBody>
        </p:sp>
        <p:sp>
          <p:nvSpPr>
            <p:cNvPr id="389178" name="Line 58"/>
            <p:cNvSpPr>
              <a:spLocks noChangeShapeType="1"/>
            </p:cNvSpPr>
            <p:nvPr/>
          </p:nvSpPr>
          <p:spPr bwMode="auto">
            <a:xfrm flipV="1">
              <a:off x="5361" y="3379"/>
              <a:ext cx="0" cy="24"/>
            </a:xfrm>
            <a:prstGeom prst="line">
              <a:avLst/>
            </a:prstGeom>
            <a:noFill/>
            <a:ln w="9525">
              <a:solidFill>
                <a:srgbClr val="000000"/>
              </a:solidFill>
              <a:round/>
              <a:headEnd/>
              <a:tailEnd/>
            </a:ln>
          </p:spPr>
          <p:txBody>
            <a:bodyPr/>
            <a:lstStyle/>
            <a:p>
              <a:endParaRPr lang="en-US" dirty="0"/>
            </a:p>
          </p:txBody>
        </p:sp>
        <p:sp>
          <p:nvSpPr>
            <p:cNvPr id="389179" name="Rectangle 59"/>
            <p:cNvSpPr>
              <a:spLocks noChangeArrowheads="1"/>
            </p:cNvSpPr>
            <p:nvPr/>
          </p:nvSpPr>
          <p:spPr bwMode="auto">
            <a:xfrm>
              <a:off x="5067" y="1904"/>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18</a:t>
              </a:r>
              <a:endParaRPr lang="en-US" dirty="0"/>
            </a:p>
          </p:txBody>
        </p:sp>
        <p:sp>
          <p:nvSpPr>
            <p:cNvPr id="389180" name="Rectangle 60"/>
            <p:cNvSpPr>
              <a:spLocks noChangeArrowheads="1"/>
            </p:cNvSpPr>
            <p:nvPr/>
          </p:nvSpPr>
          <p:spPr bwMode="auto">
            <a:xfrm>
              <a:off x="5006" y="2957"/>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4</a:t>
              </a:r>
              <a:endParaRPr lang="en-US" dirty="0"/>
            </a:p>
          </p:txBody>
        </p:sp>
        <p:sp>
          <p:nvSpPr>
            <p:cNvPr id="389181" name="Rectangle 61"/>
            <p:cNvSpPr>
              <a:spLocks noChangeArrowheads="1"/>
            </p:cNvSpPr>
            <p:nvPr/>
          </p:nvSpPr>
          <p:spPr bwMode="auto">
            <a:xfrm>
              <a:off x="4785" y="2876"/>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5</a:t>
              </a:r>
              <a:endParaRPr lang="en-US" dirty="0"/>
            </a:p>
          </p:txBody>
        </p:sp>
        <p:sp>
          <p:nvSpPr>
            <p:cNvPr id="389182" name="Rectangle 62"/>
            <p:cNvSpPr>
              <a:spLocks noChangeArrowheads="1"/>
            </p:cNvSpPr>
            <p:nvPr/>
          </p:nvSpPr>
          <p:spPr bwMode="auto">
            <a:xfrm>
              <a:off x="4577" y="3032"/>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3</a:t>
              </a:r>
              <a:endParaRPr lang="en-US" dirty="0"/>
            </a:p>
          </p:txBody>
        </p:sp>
        <p:sp>
          <p:nvSpPr>
            <p:cNvPr id="389183" name="Rectangle 63"/>
            <p:cNvSpPr>
              <a:spLocks noChangeArrowheads="1"/>
            </p:cNvSpPr>
            <p:nvPr/>
          </p:nvSpPr>
          <p:spPr bwMode="auto">
            <a:xfrm>
              <a:off x="4344" y="2940"/>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4</a:t>
              </a:r>
              <a:endParaRPr lang="en-US" dirty="0"/>
            </a:p>
          </p:txBody>
        </p:sp>
        <p:sp>
          <p:nvSpPr>
            <p:cNvPr id="389184" name="Rectangle 64"/>
            <p:cNvSpPr>
              <a:spLocks noChangeArrowheads="1"/>
            </p:cNvSpPr>
            <p:nvPr/>
          </p:nvSpPr>
          <p:spPr bwMode="auto">
            <a:xfrm>
              <a:off x="4142" y="3102"/>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2</a:t>
              </a:r>
              <a:endParaRPr lang="en-US" dirty="0"/>
            </a:p>
          </p:txBody>
        </p:sp>
        <p:sp>
          <p:nvSpPr>
            <p:cNvPr id="389185" name="Rectangle 65"/>
            <p:cNvSpPr>
              <a:spLocks noChangeArrowheads="1"/>
            </p:cNvSpPr>
            <p:nvPr/>
          </p:nvSpPr>
          <p:spPr bwMode="auto">
            <a:xfrm>
              <a:off x="3909" y="2876"/>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5</a:t>
              </a:r>
              <a:endParaRPr lang="en-US" dirty="0"/>
            </a:p>
          </p:txBody>
        </p:sp>
        <p:sp>
          <p:nvSpPr>
            <p:cNvPr id="389186" name="Rectangle 66"/>
            <p:cNvSpPr>
              <a:spLocks noChangeArrowheads="1"/>
            </p:cNvSpPr>
            <p:nvPr/>
          </p:nvSpPr>
          <p:spPr bwMode="auto">
            <a:xfrm>
              <a:off x="3689" y="3113"/>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2</a:t>
              </a:r>
              <a:endParaRPr lang="en-US" dirty="0"/>
            </a:p>
          </p:txBody>
        </p:sp>
        <p:sp>
          <p:nvSpPr>
            <p:cNvPr id="389187" name="Rectangle 67"/>
            <p:cNvSpPr>
              <a:spLocks noChangeArrowheads="1"/>
            </p:cNvSpPr>
            <p:nvPr/>
          </p:nvSpPr>
          <p:spPr bwMode="auto">
            <a:xfrm>
              <a:off x="3474" y="3021"/>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3</a:t>
              </a:r>
              <a:endParaRPr lang="en-US" dirty="0"/>
            </a:p>
          </p:txBody>
        </p:sp>
        <p:sp>
          <p:nvSpPr>
            <p:cNvPr id="389188" name="Rectangle 68"/>
            <p:cNvSpPr>
              <a:spLocks noChangeArrowheads="1"/>
            </p:cNvSpPr>
            <p:nvPr/>
          </p:nvSpPr>
          <p:spPr bwMode="auto">
            <a:xfrm>
              <a:off x="3241" y="2610"/>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8</a:t>
              </a:r>
              <a:endParaRPr lang="en-US" dirty="0"/>
            </a:p>
          </p:txBody>
        </p:sp>
        <p:sp>
          <p:nvSpPr>
            <p:cNvPr id="389189" name="Rectangle 69"/>
            <p:cNvSpPr>
              <a:spLocks noChangeArrowheads="1"/>
            </p:cNvSpPr>
            <p:nvPr/>
          </p:nvSpPr>
          <p:spPr bwMode="auto">
            <a:xfrm>
              <a:off x="3033" y="2801"/>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6</a:t>
              </a:r>
              <a:endParaRPr lang="en-US" dirty="0"/>
            </a:p>
          </p:txBody>
        </p:sp>
        <p:sp>
          <p:nvSpPr>
            <p:cNvPr id="389190" name="Rectangle 70"/>
            <p:cNvSpPr>
              <a:spLocks noChangeArrowheads="1"/>
            </p:cNvSpPr>
            <p:nvPr/>
          </p:nvSpPr>
          <p:spPr bwMode="auto">
            <a:xfrm>
              <a:off x="2598" y="2778"/>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6</a:t>
              </a:r>
              <a:endParaRPr lang="en-US" dirty="0"/>
            </a:p>
          </p:txBody>
        </p:sp>
        <p:sp>
          <p:nvSpPr>
            <p:cNvPr id="389191" name="Rectangle 71"/>
            <p:cNvSpPr>
              <a:spLocks noChangeArrowheads="1"/>
            </p:cNvSpPr>
            <p:nvPr/>
          </p:nvSpPr>
          <p:spPr bwMode="auto">
            <a:xfrm>
              <a:off x="2782" y="2373"/>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11</a:t>
              </a:r>
              <a:endParaRPr lang="en-US" dirty="0"/>
            </a:p>
          </p:txBody>
        </p:sp>
        <p:sp>
          <p:nvSpPr>
            <p:cNvPr id="389192" name="Rectangle 72"/>
            <p:cNvSpPr>
              <a:spLocks noChangeArrowheads="1"/>
            </p:cNvSpPr>
            <p:nvPr/>
          </p:nvSpPr>
          <p:spPr bwMode="auto">
            <a:xfrm>
              <a:off x="2347" y="1817"/>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18</a:t>
              </a:r>
              <a:endParaRPr lang="en-US" dirty="0"/>
            </a:p>
          </p:txBody>
        </p:sp>
        <p:sp>
          <p:nvSpPr>
            <p:cNvPr id="389193" name="Rectangle 73"/>
            <p:cNvSpPr>
              <a:spLocks noChangeArrowheads="1"/>
            </p:cNvSpPr>
            <p:nvPr/>
          </p:nvSpPr>
          <p:spPr bwMode="auto">
            <a:xfrm>
              <a:off x="2169" y="2789"/>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6</a:t>
              </a:r>
              <a:endParaRPr lang="en-US" dirty="0"/>
            </a:p>
          </p:txBody>
        </p:sp>
        <p:sp>
          <p:nvSpPr>
            <p:cNvPr id="389194" name="Rectangle 74"/>
            <p:cNvSpPr>
              <a:spLocks noChangeArrowheads="1"/>
            </p:cNvSpPr>
            <p:nvPr/>
          </p:nvSpPr>
          <p:spPr bwMode="auto">
            <a:xfrm>
              <a:off x="1900" y="1893"/>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17</a:t>
              </a:r>
              <a:endParaRPr lang="en-US" dirty="0"/>
            </a:p>
          </p:txBody>
        </p:sp>
        <p:sp>
          <p:nvSpPr>
            <p:cNvPr id="389195" name="Rectangle 75"/>
            <p:cNvSpPr>
              <a:spLocks noChangeArrowheads="1"/>
            </p:cNvSpPr>
            <p:nvPr/>
          </p:nvSpPr>
          <p:spPr bwMode="auto">
            <a:xfrm>
              <a:off x="1722" y="2610"/>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8</a:t>
              </a:r>
              <a:endParaRPr lang="en-US" dirty="0"/>
            </a:p>
          </p:txBody>
        </p:sp>
        <p:sp>
          <p:nvSpPr>
            <p:cNvPr id="389196" name="Rectangle 76"/>
            <p:cNvSpPr>
              <a:spLocks noChangeArrowheads="1"/>
            </p:cNvSpPr>
            <p:nvPr/>
          </p:nvSpPr>
          <p:spPr bwMode="auto">
            <a:xfrm>
              <a:off x="1502" y="2865"/>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5</a:t>
              </a:r>
              <a:endParaRPr lang="en-US" dirty="0"/>
            </a:p>
          </p:txBody>
        </p:sp>
        <p:sp>
          <p:nvSpPr>
            <p:cNvPr id="389197" name="Rectangle 77"/>
            <p:cNvSpPr>
              <a:spLocks noChangeArrowheads="1"/>
            </p:cNvSpPr>
            <p:nvPr/>
          </p:nvSpPr>
          <p:spPr bwMode="auto">
            <a:xfrm>
              <a:off x="1293" y="2795"/>
              <a:ext cx="110"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6</a:t>
              </a:r>
              <a:endParaRPr lang="en-US" dirty="0"/>
            </a:p>
          </p:txBody>
        </p:sp>
        <p:sp>
          <p:nvSpPr>
            <p:cNvPr id="389198" name="Rectangle 78"/>
            <p:cNvSpPr>
              <a:spLocks noChangeArrowheads="1"/>
            </p:cNvSpPr>
            <p:nvPr/>
          </p:nvSpPr>
          <p:spPr bwMode="auto">
            <a:xfrm>
              <a:off x="1036" y="2066"/>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15</a:t>
              </a:r>
              <a:endParaRPr lang="en-US" dirty="0"/>
            </a:p>
          </p:txBody>
        </p:sp>
        <p:sp>
          <p:nvSpPr>
            <p:cNvPr id="389199" name="Rectangle 79"/>
            <p:cNvSpPr>
              <a:spLocks noChangeArrowheads="1"/>
            </p:cNvSpPr>
            <p:nvPr/>
          </p:nvSpPr>
          <p:spPr bwMode="auto">
            <a:xfrm>
              <a:off x="815" y="1979"/>
              <a:ext cx="172"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16</a:t>
              </a:r>
              <a:endParaRPr lang="en-US" dirty="0"/>
            </a:p>
          </p:txBody>
        </p:sp>
        <p:sp>
          <p:nvSpPr>
            <p:cNvPr id="389200" name="Rectangle 80"/>
            <p:cNvSpPr>
              <a:spLocks noChangeArrowheads="1"/>
            </p:cNvSpPr>
            <p:nvPr/>
          </p:nvSpPr>
          <p:spPr bwMode="auto">
            <a:xfrm>
              <a:off x="534" y="3293"/>
              <a:ext cx="19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0</a:t>
              </a:r>
              <a:endParaRPr lang="en-US" dirty="0"/>
            </a:p>
          </p:txBody>
        </p:sp>
        <p:sp>
          <p:nvSpPr>
            <p:cNvPr id="389201" name="Rectangle 81"/>
            <p:cNvSpPr>
              <a:spLocks noChangeArrowheads="1"/>
            </p:cNvSpPr>
            <p:nvPr/>
          </p:nvSpPr>
          <p:spPr bwMode="auto">
            <a:xfrm>
              <a:off x="534" y="2888"/>
              <a:ext cx="19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5</a:t>
              </a:r>
              <a:endParaRPr lang="en-US" dirty="0"/>
            </a:p>
          </p:txBody>
        </p:sp>
        <p:sp>
          <p:nvSpPr>
            <p:cNvPr id="389202" name="Rectangle 82"/>
            <p:cNvSpPr>
              <a:spLocks noChangeArrowheads="1"/>
            </p:cNvSpPr>
            <p:nvPr/>
          </p:nvSpPr>
          <p:spPr bwMode="auto">
            <a:xfrm>
              <a:off x="430" y="2483"/>
              <a:ext cx="30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10</a:t>
              </a:r>
              <a:endParaRPr lang="en-US" dirty="0"/>
            </a:p>
          </p:txBody>
        </p:sp>
        <p:sp>
          <p:nvSpPr>
            <p:cNvPr id="389203" name="Rectangle 83"/>
            <p:cNvSpPr>
              <a:spLocks noChangeArrowheads="1"/>
            </p:cNvSpPr>
            <p:nvPr/>
          </p:nvSpPr>
          <p:spPr bwMode="auto">
            <a:xfrm>
              <a:off x="430" y="2078"/>
              <a:ext cx="30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15</a:t>
              </a:r>
              <a:endParaRPr lang="en-US" dirty="0"/>
            </a:p>
          </p:txBody>
        </p:sp>
        <p:sp>
          <p:nvSpPr>
            <p:cNvPr id="389204" name="Rectangle 84"/>
            <p:cNvSpPr>
              <a:spLocks noChangeArrowheads="1"/>
            </p:cNvSpPr>
            <p:nvPr/>
          </p:nvSpPr>
          <p:spPr bwMode="auto">
            <a:xfrm>
              <a:off x="430" y="1673"/>
              <a:ext cx="30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20</a:t>
              </a:r>
              <a:endParaRPr lang="en-US" dirty="0"/>
            </a:p>
          </p:txBody>
        </p:sp>
        <p:sp>
          <p:nvSpPr>
            <p:cNvPr id="389205" name="Rectangle 85"/>
            <p:cNvSpPr>
              <a:spLocks noChangeArrowheads="1"/>
            </p:cNvSpPr>
            <p:nvPr/>
          </p:nvSpPr>
          <p:spPr bwMode="auto">
            <a:xfrm>
              <a:off x="430" y="1268"/>
              <a:ext cx="306" cy="202"/>
            </a:xfrm>
            <a:prstGeom prst="rect">
              <a:avLst/>
            </a:prstGeom>
            <a:noFill/>
            <a:ln w="9525">
              <a:noFill/>
              <a:miter lim="800000"/>
              <a:headEnd/>
              <a:tailEnd/>
            </a:ln>
          </p:spPr>
          <p:txBody>
            <a:bodyPr wrap="none" lIns="0" tIns="0" rIns="0" bIns="0">
              <a:spAutoFit/>
            </a:bodyPr>
            <a:lstStyle/>
            <a:p>
              <a:r>
                <a:rPr lang="en-US" sz="1700" b="1" dirty="0">
                  <a:solidFill>
                    <a:srgbClr val="000000"/>
                  </a:solidFill>
                  <a:latin typeface="Verdana" pitchFamily="34" charset="0"/>
                </a:rPr>
                <a:t>25</a:t>
              </a:r>
              <a:endParaRPr lang="en-US" dirty="0"/>
            </a:p>
          </p:txBody>
        </p:sp>
        <p:sp>
          <p:nvSpPr>
            <p:cNvPr id="389206" name="Rectangle 86"/>
            <p:cNvSpPr>
              <a:spLocks noChangeArrowheads="1"/>
            </p:cNvSpPr>
            <p:nvPr/>
          </p:nvSpPr>
          <p:spPr bwMode="auto">
            <a:xfrm rot="19980000">
              <a:off x="617"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FY90</a:t>
              </a:r>
              <a:endParaRPr lang="en-US" dirty="0"/>
            </a:p>
          </p:txBody>
        </p:sp>
        <p:sp>
          <p:nvSpPr>
            <p:cNvPr id="389207" name="Rectangle 87"/>
            <p:cNvSpPr>
              <a:spLocks noChangeArrowheads="1"/>
            </p:cNvSpPr>
            <p:nvPr/>
          </p:nvSpPr>
          <p:spPr bwMode="auto">
            <a:xfrm rot="19980000">
              <a:off x="838"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FY91</a:t>
              </a:r>
              <a:endParaRPr lang="en-US" dirty="0"/>
            </a:p>
          </p:txBody>
        </p:sp>
        <p:sp>
          <p:nvSpPr>
            <p:cNvPr id="389208" name="Rectangle 88"/>
            <p:cNvSpPr>
              <a:spLocks noChangeArrowheads="1"/>
            </p:cNvSpPr>
            <p:nvPr/>
          </p:nvSpPr>
          <p:spPr bwMode="auto">
            <a:xfrm rot="19980000">
              <a:off x="1052"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FY92</a:t>
              </a:r>
              <a:endParaRPr lang="en-US" dirty="0"/>
            </a:p>
          </p:txBody>
        </p:sp>
        <p:sp>
          <p:nvSpPr>
            <p:cNvPr id="389209" name="Rectangle 89"/>
            <p:cNvSpPr>
              <a:spLocks noChangeArrowheads="1"/>
            </p:cNvSpPr>
            <p:nvPr/>
          </p:nvSpPr>
          <p:spPr bwMode="auto">
            <a:xfrm rot="19980000">
              <a:off x="1273"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FY93</a:t>
              </a:r>
              <a:endParaRPr lang="en-US" dirty="0"/>
            </a:p>
          </p:txBody>
        </p:sp>
        <p:sp>
          <p:nvSpPr>
            <p:cNvPr id="389210" name="Rectangle 90"/>
            <p:cNvSpPr>
              <a:spLocks noChangeArrowheads="1"/>
            </p:cNvSpPr>
            <p:nvPr/>
          </p:nvSpPr>
          <p:spPr bwMode="auto">
            <a:xfrm rot="19980000">
              <a:off x="1493"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FY94</a:t>
              </a:r>
              <a:endParaRPr lang="en-US" dirty="0"/>
            </a:p>
          </p:txBody>
        </p:sp>
        <p:sp>
          <p:nvSpPr>
            <p:cNvPr id="389211" name="Rectangle 91"/>
            <p:cNvSpPr>
              <a:spLocks noChangeArrowheads="1"/>
            </p:cNvSpPr>
            <p:nvPr/>
          </p:nvSpPr>
          <p:spPr bwMode="auto">
            <a:xfrm rot="19980000">
              <a:off x="1708"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FY95</a:t>
              </a:r>
              <a:endParaRPr lang="en-US" dirty="0"/>
            </a:p>
          </p:txBody>
        </p:sp>
        <p:sp>
          <p:nvSpPr>
            <p:cNvPr id="389212" name="Rectangle 92"/>
            <p:cNvSpPr>
              <a:spLocks noChangeArrowheads="1"/>
            </p:cNvSpPr>
            <p:nvPr/>
          </p:nvSpPr>
          <p:spPr bwMode="auto">
            <a:xfrm rot="19980000">
              <a:off x="1928"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FY96</a:t>
              </a:r>
              <a:endParaRPr lang="en-US" dirty="0"/>
            </a:p>
          </p:txBody>
        </p:sp>
        <p:sp>
          <p:nvSpPr>
            <p:cNvPr id="389213" name="Rectangle 93"/>
            <p:cNvSpPr>
              <a:spLocks noChangeArrowheads="1"/>
            </p:cNvSpPr>
            <p:nvPr/>
          </p:nvSpPr>
          <p:spPr bwMode="auto">
            <a:xfrm rot="19980000">
              <a:off x="2149"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FY97</a:t>
              </a:r>
              <a:endParaRPr lang="en-US" dirty="0"/>
            </a:p>
          </p:txBody>
        </p:sp>
        <p:sp>
          <p:nvSpPr>
            <p:cNvPr id="389214" name="Rectangle 94"/>
            <p:cNvSpPr>
              <a:spLocks noChangeArrowheads="1"/>
            </p:cNvSpPr>
            <p:nvPr/>
          </p:nvSpPr>
          <p:spPr bwMode="auto">
            <a:xfrm rot="19980000">
              <a:off x="2369"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FY98</a:t>
              </a:r>
              <a:endParaRPr lang="en-US" dirty="0"/>
            </a:p>
          </p:txBody>
        </p:sp>
        <p:sp>
          <p:nvSpPr>
            <p:cNvPr id="389215" name="Rectangle 95"/>
            <p:cNvSpPr>
              <a:spLocks noChangeArrowheads="1"/>
            </p:cNvSpPr>
            <p:nvPr/>
          </p:nvSpPr>
          <p:spPr bwMode="auto">
            <a:xfrm rot="19980000">
              <a:off x="2584"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FY99</a:t>
              </a:r>
              <a:endParaRPr lang="en-US" dirty="0"/>
            </a:p>
          </p:txBody>
        </p:sp>
        <p:sp>
          <p:nvSpPr>
            <p:cNvPr id="389216" name="Rectangle 96"/>
            <p:cNvSpPr>
              <a:spLocks noChangeArrowheads="1"/>
            </p:cNvSpPr>
            <p:nvPr/>
          </p:nvSpPr>
          <p:spPr bwMode="auto">
            <a:xfrm rot="19980000">
              <a:off x="2804"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FY00</a:t>
              </a:r>
              <a:endParaRPr lang="en-US" dirty="0"/>
            </a:p>
          </p:txBody>
        </p:sp>
        <p:sp>
          <p:nvSpPr>
            <p:cNvPr id="389217" name="Rectangle 97"/>
            <p:cNvSpPr>
              <a:spLocks noChangeArrowheads="1"/>
            </p:cNvSpPr>
            <p:nvPr/>
          </p:nvSpPr>
          <p:spPr bwMode="auto">
            <a:xfrm rot="19980000">
              <a:off x="3025"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FY01</a:t>
              </a:r>
              <a:endParaRPr lang="en-US" dirty="0"/>
            </a:p>
          </p:txBody>
        </p:sp>
        <p:sp>
          <p:nvSpPr>
            <p:cNvPr id="389218" name="Rectangle 98"/>
            <p:cNvSpPr>
              <a:spLocks noChangeArrowheads="1"/>
            </p:cNvSpPr>
            <p:nvPr/>
          </p:nvSpPr>
          <p:spPr bwMode="auto">
            <a:xfrm rot="19980000">
              <a:off x="3239"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FY02</a:t>
              </a:r>
              <a:endParaRPr lang="en-US" dirty="0"/>
            </a:p>
          </p:txBody>
        </p:sp>
        <p:sp>
          <p:nvSpPr>
            <p:cNvPr id="389219" name="Rectangle 99"/>
            <p:cNvSpPr>
              <a:spLocks noChangeArrowheads="1"/>
            </p:cNvSpPr>
            <p:nvPr/>
          </p:nvSpPr>
          <p:spPr bwMode="auto">
            <a:xfrm rot="19980000">
              <a:off x="3460"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FY03</a:t>
              </a:r>
              <a:endParaRPr lang="en-US" dirty="0"/>
            </a:p>
          </p:txBody>
        </p:sp>
        <p:sp>
          <p:nvSpPr>
            <p:cNvPr id="389220" name="Rectangle 100"/>
            <p:cNvSpPr>
              <a:spLocks noChangeArrowheads="1"/>
            </p:cNvSpPr>
            <p:nvPr/>
          </p:nvSpPr>
          <p:spPr bwMode="auto">
            <a:xfrm rot="19980000">
              <a:off x="3680"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FY04</a:t>
              </a:r>
              <a:endParaRPr lang="en-US" dirty="0"/>
            </a:p>
          </p:txBody>
        </p:sp>
        <p:sp>
          <p:nvSpPr>
            <p:cNvPr id="389221" name="Rectangle 101"/>
            <p:cNvSpPr>
              <a:spLocks noChangeArrowheads="1"/>
            </p:cNvSpPr>
            <p:nvPr/>
          </p:nvSpPr>
          <p:spPr bwMode="auto">
            <a:xfrm rot="19980000">
              <a:off x="3901"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FY05</a:t>
              </a:r>
              <a:endParaRPr lang="en-US" dirty="0"/>
            </a:p>
          </p:txBody>
        </p:sp>
        <p:sp>
          <p:nvSpPr>
            <p:cNvPr id="389222" name="Rectangle 102"/>
            <p:cNvSpPr>
              <a:spLocks noChangeArrowheads="1"/>
            </p:cNvSpPr>
            <p:nvPr/>
          </p:nvSpPr>
          <p:spPr bwMode="auto">
            <a:xfrm rot="19980000">
              <a:off x="4115"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FY06</a:t>
              </a:r>
              <a:endParaRPr lang="en-US" dirty="0"/>
            </a:p>
          </p:txBody>
        </p:sp>
        <p:sp>
          <p:nvSpPr>
            <p:cNvPr id="389223" name="Rectangle 103"/>
            <p:cNvSpPr>
              <a:spLocks noChangeArrowheads="1"/>
            </p:cNvSpPr>
            <p:nvPr/>
          </p:nvSpPr>
          <p:spPr bwMode="auto">
            <a:xfrm rot="19980000">
              <a:off x="4336"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FY07</a:t>
              </a:r>
              <a:endParaRPr lang="en-US" dirty="0"/>
            </a:p>
          </p:txBody>
        </p:sp>
        <p:sp>
          <p:nvSpPr>
            <p:cNvPr id="389224" name="Rectangle 104"/>
            <p:cNvSpPr>
              <a:spLocks noChangeArrowheads="1"/>
            </p:cNvSpPr>
            <p:nvPr/>
          </p:nvSpPr>
          <p:spPr bwMode="auto">
            <a:xfrm rot="19980000">
              <a:off x="4556"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FY08</a:t>
              </a:r>
              <a:endParaRPr lang="en-US" dirty="0"/>
            </a:p>
          </p:txBody>
        </p:sp>
        <p:sp>
          <p:nvSpPr>
            <p:cNvPr id="389225" name="Rectangle 105"/>
            <p:cNvSpPr>
              <a:spLocks noChangeArrowheads="1"/>
            </p:cNvSpPr>
            <p:nvPr/>
          </p:nvSpPr>
          <p:spPr bwMode="auto">
            <a:xfrm rot="19980000">
              <a:off x="4750" y="3480"/>
              <a:ext cx="319"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 09</a:t>
              </a:r>
              <a:endParaRPr lang="en-US" dirty="0"/>
            </a:p>
          </p:txBody>
        </p:sp>
        <p:sp>
          <p:nvSpPr>
            <p:cNvPr id="389226" name="Rectangle 106"/>
            <p:cNvSpPr>
              <a:spLocks noChangeArrowheads="1"/>
            </p:cNvSpPr>
            <p:nvPr/>
          </p:nvSpPr>
          <p:spPr bwMode="auto">
            <a:xfrm rot="19980000">
              <a:off x="4991" y="3475"/>
              <a:ext cx="288" cy="116"/>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Verdana" pitchFamily="34" charset="0"/>
                </a:rPr>
                <a:t>FY10</a:t>
              </a:r>
              <a:endParaRPr lang="en-US" dirty="0"/>
            </a:p>
          </p:txBody>
        </p:sp>
      </p:grpSp>
    </p:spTree>
    <p:extLst>
      <p:ext uri="{BB962C8B-B14F-4D97-AF65-F5344CB8AC3E}">
        <p14:creationId xmlns="" xmlns:p14="http://schemas.microsoft.com/office/powerpoint/2010/main" val="33646654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noFill/>
        </p:spPr>
        <p:txBody>
          <a:bodyPr/>
          <a:lstStyle/>
          <a:p>
            <a:r>
              <a:rPr lang="en-US" sz="4000" dirty="0" smtClean="0">
                <a:effectLst/>
              </a:rPr>
              <a:t>OSHA 2010 Inspections</a:t>
            </a:r>
            <a:br>
              <a:rPr lang="en-US" sz="4000" dirty="0" smtClean="0">
                <a:effectLst/>
              </a:rPr>
            </a:br>
            <a:r>
              <a:rPr lang="en-US" sz="3200" i="1" dirty="0" smtClean="0">
                <a:effectLst/>
              </a:rPr>
              <a:t>1/1/2010 to 10/31/2010</a:t>
            </a:r>
          </a:p>
        </p:txBody>
      </p:sp>
      <p:sp>
        <p:nvSpPr>
          <p:cNvPr id="29698" name="Rectangle 3"/>
          <p:cNvSpPr>
            <a:spLocks noGrp="1" noChangeArrowheads="1"/>
          </p:cNvSpPr>
          <p:nvPr>
            <p:ph type="body" idx="4294967295"/>
          </p:nvPr>
        </p:nvSpPr>
        <p:spPr>
          <a:xfrm>
            <a:off x="228600" y="1600200"/>
            <a:ext cx="8915400" cy="4953000"/>
          </a:xfrm>
          <a:noFill/>
        </p:spPr>
        <p:txBody>
          <a:bodyPr/>
          <a:lstStyle/>
          <a:p>
            <a:pPr>
              <a:lnSpc>
                <a:spcPct val="90000"/>
              </a:lnSpc>
            </a:pPr>
            <a:r>
              <a:rPr lang="en-US" sz="2400" dirty="0" smtClean="0">
                <a:effectLst/>
              </a:rPr>
              <a:t>Country Grain Elevators [SIC 4221 – Farm Product Warehousing &amp; Storage]</a:t>
            </a:r>
          </a:p>
          <a:p>
            <a:pPr lvl="1">
              <a:lnSpc>
                <a:spcPct val="90000"/>
              </a:lnSpc>
            </a:pPr>
            <a:r>
              <a:rPr lang="en-US" sz="2400" dirty="0" smtClean="0">
                <a:solidFill>
                  <a:schemeClr val="folHlink"/>
                </a:solidFill>
                <a:effectLst/>
              </a:rPr>
              <a:t>32 inspections, 101 citations, initial penalties of $137,300</a:t>
            </a:r>
          </a:p>
          <a:p>
            <a:pPr>
              <a:lnSpc>
                <a:spcPct val="90000"/>
              </a:lnSpc>
            </a:pPr>
            <a:r>
              <a:rPr lang="en-US" sz="2400" dirty="0" smtClean="0">
                <a:effectLst/>
              </a:rPr>
              <a:t>Feed Manufacturing Industry [SIC 2048- Prepared Feed &amp; Feed Ingredients – except Dog &amp; Cat]</a:t>
            </a:r>
          </a:p>
          <a:p>
            <a:pPr lvl="1">
              <a:lnSpc>
                <a:spcPct val="90000"/>
              </a:lnSpc>
            </a:pPr>
            <a:r>
              <a:rPr lang="en-US" sz="2400" dirty="0" smtClean="0">
                <a:solidFill>
                  <a:schemeClr val="folHlink"/>
                </a:solidFill>
                <a:effectLst/>
              </a:rPr>
              <a:t>58 inspections, 217 citations, initial penalties of $385,207</a:t>
            </a:r>
          </a:p>
          <a:p>
            <a:pPr>
              <a:lnSpc>
                <a:spcPct val="90000"/>
              </a:lnSpc>
            </a:pPr>
            <a:r>
              <a:rPr lang="en-US" sz="2400" dirty="0" smtClean="0">
                <a:effectLst/>
              </a:rPr>
              <a:t>Terminal Elevators [SIC 5153 - Grain and Field Bean Wholesalers]</a:t>
            </a:r>
          </a:p>
          <a:p>
            <a:pPr lvl="1">
              <a:lnSpc>
                <a:spcPct val="90000"/>
              </a:lnSpc>
            </a:pPr>
            <a:r>
              <a:rPr lang="en-US" sz="2400" dirty="0" smtClean="0">
                <a:solidFill>
                  <a:schemeClr val="folHlink"/>
                </a:solidFill>
                <a:effectLst/>
              </a:rPr>
              <a:t>77 inspections, 238 citations, initial penalties of $1,455,425</a:t>
            </a:r>
          </a:p>
          <a:p>
            <a:pPr>
              <a:lnSpc>
                <a:spcPct val="90000"/>
              </a:lnSpc>
            </a:pPr>
            <a:r>
              <a:rPr lang="en-US" sz="2400" dirty="0" smtClean="0">
                <a:solidFill>
                  <a:schemeClr val="hlink"/>
                </a:solidFill>
                <a:effectLst/>
              </a:rPr>
              <a:t>Totals, </a:t>
            </a:r>
            <a:r>
              <a:rPr lang="en-US" sz="2400" u="sng" dirty="0" smtClean="0">
                <a:solidFill>
                  <a:schemeClr val="hlink"/>
                </a:solidFill>
                <a:effectLst/>
              </a:rPr>
              <a:t>167 inspections / 556 citations / $1,978,031</a:t>
            </a:r>
          </a:p>
        </p:txBody>
      </p:sp>
    </p:spTree>
    <p:extLst>
      <p:ext uri="{BB962C8B-B14F-4D97-AF65-F5344CB8AC3E}">
        <p14:creationId xmlns="" xmlns:p14="http://schemas.microsoft.com/office/powerpoint/2010/main" val="1119844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sz="3600" b="1" dirty="0" smtClean="0"/>
              <a:t/>
            </a:r>
            <a:br>
              <a:rPr lang="en-US" sz="3600" b="1" dirty="0" smtClean="0"/>
            </a:br>
            <a:r>
              <a:rPr lang="en-US" sz="3600" b="1" dirty="0" smtClean="0"/>
              <a:t>Top </a:t>
            </a:r>
            <a:r>
              <a:rPr lang="en-US" sz="3600" b="1" dirty="0"/>
              <a:t>OSHA Issues Affecting Grain Handling and Processing Facilities </a:t>
            </a:r>
          </a:p>
        </p:txBody>
      </p:sp>
      <p:sp>
        <p:nvSpPr>
          <p:cNvPr id="3" name="Content Placeholder 2"/>
          <p:cNvSpPr>
            <a:spLocks noGrp="1"/>
          </p:cNvSpPr>
          <p:nvPr>
            <p:ph idx="1"/>
          </p:nvPr>
        </p:nvSpPr>
        <p:spPr>
          <a:xfrm>
            <a:off x="228600" y="1143000"/>
            <a:ext cx="8915400" cy="5181600"/>
          </a:xfrm>
        </p:spPr>
        <p:txBody>
          <a:bodyPr/>
          <a:lstStyle/>
          <a:p>
            <a:pPr eaLnBrk="1" hangingPunct="1">
              <a:defRPr/>
            </a:pPr>
            <a:endParaRPr lang="en-US" sz="2600" dirty="0" smtClean="0"/>
          </a:p>
          <a:p>
            <a:pPr lvl="1" eaLnBrk="1" hangingPunct="1">
              <a:buFont typeface="Wingdings" pitchFamily="2" charset="2"/>
              <a:buChar char="§"/>
              <a:defRPr/>
            </a:pPr>
            <a:endParaRPr lang="en-US" sz="3200" dirty="0" smtClean="0"/>
          </a:p>
          <a:p>
            <a:pPr lvl="1" eaLnBrk="1" hangingPunct="1">
              <a:buFont typeface="Wingdings" pitchFamily="2" charset="2"/>
              <a:buChar char="§"/>
              <a:defRPr/>
            </a:pPr>
            <a:r>
              <a:rPr lang="en-US" sz="3200" dirty="0" smtClean="0"/>
              <a:t>Sweep Auger Letter of Interpretation </a:t>
            </a:r>
          </a:p>
          <a:p>
            <a:pPr lvl="1" eaLnBrk="1" hangingPunct="1">
              <a:buFont typeface="Wingdings" pitchFamily="2" charset="2"/>
              <a:buChar char="§"/>
              <a:defRPr/>
            </a:pPr>
            <a:endParaRPr lang="en-US" sz="3200" dirty="0" smtClean="0"/>
          </a:p>
          <a:p>
            <a:pPr lvl="1" eaLnBrk="1" hangingPunct="1">
              <a:buFont typeface="Wingdings" pitchFamily="2" charset="2"/>
              <a:buChar char="§"/>
              <a:defRPr/>
            </a:pPr>
            <a:r>
              <a:rPr lang="en-US" sz="3200" dirty="0" smtClean="0"/>
              <a:t>OSHA Enforcement Policy and Penalties</a:t>
            </a:r>
            <a:endParaRPr lang="en-US" sz="3200" dirty="0"/>
          </a:p>
          <a:p>
            <a:pPr lvl="2" eaLnBrk="1" hangingPunct="1">
              <a:buFont typeface="Wingdings" pitchFamily="2" charset="2"/>
              <a:buChar char="§"/>
              <a:defRPr/>
            </a:pPr>
            <a:r>
              <a:rPr lang="en-US" sz="3200" dirty="0" smtClean="0"/>
              <a:t>Letter </a:t>
            </a:r>
            <a:r>
              <a:rPr lang="en-US" sz="3200" dirty="0"/>
              <a:t>to Industry on Grain Bin-Entry </a:t>
            </a:r>
            <a:r>
              <a:rPr lang="en-US" sz="3200" dirty="0" smtClean="0"/>
              <a:t>Procedures</a:t>
            </a:r>
            <a:endParaRPr lang="en-US" sz="3600" dirty="0" smtClean="0"/>
          </a:p>
          <a:p>
            <a:pPr eaLnBrk="1" hangingPunct="1">
              <a:defRPr/>
            </a:pPr>
            <a:endParaRPr lang="en-US" sz="2600" dirty="0" smtClean="0"/>
          </a:p>
          <a:p>
            <a:pPr lvl="1"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3"/>
          <p:cNvSpPr>
            <a:spLocks noGrp="1" noChangeArrowheads="1"/>
          </p:cNvSpPr>
          <p:nvPr>
            <p:ph type="title" idx="4294967295"/>
          </p:nvPr>
        </p:nvSpPr>
        <p:spPr>
          <a:noFill/>
        </p:spPr>
        <p:txBody>
          <a:bodyPr/>
          <a:lstStyle/>
          <a:p>
            <a:r>
              <a:rPr lang="en-US" sz="4000" dirty="0" smtClean="0">
                <a:effectLst/>
              </a:rPr>
              <a:t>Top Citations, SIC 4221</a:t>
            </a:r>
            <a:br>
              <a:rPr lang="en-US" sz="4000" dirty="0" smtClean="0">
                <a:effectLst/>
              </a:rPr>
            </a:br>
            <a:r>
              <a:rPr lang="en-US" sz="2400" dirty="0" smtClean="0">
                <a:effectLst/>
              </a:rPr>
              <a:t>1/1/2010 to 10/31/2010 – OSHA Database</a:t>
            </a:r>
          </a:p>
        </p:txBody>
      </p:sp>
      <p:graphicFrame>
        <p:nvGraphicFramePr>
          <p:cNvPr id="64563" name="Group 51"/>
          <p:cNvGraphicFramePr>
            <a:graphicFrameLocks noGrp="1"/>
          </p:cNvGraphicFramePr>
          <p:nvPr>
            <p:ph idx="4294967295"/>
          </p:nvPr>
        </p:nvGraphicFramePr>
        <p:xfrm>
          <a:off x="457200" y="1600200"/>
          <a:ext cx="8458200" cy="4913504"/>
        </p:xfrm>
        <a:graphic>
          <a:graphicData uri="http://schemas.openxmlformats.org/drawingml/2006/table">
            <a:tbl>
              <a:tblPr/>
              <a:tblGrid>
                <a:gridCol w="4151313"/>
                <a:gridCol w="1644650"/>
                <a:gridCol w="2662237"/>
              </a:tblGrid>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Citation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Initial Penalty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Grain Handling Std.</a:t>
                      </a: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cs typeface="Arial" charset="0"/>
                        </a:rPr>
                        <a:t>(B/T/S 15, Housekeeping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$17,725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Guarding Floor &amp; Wall Openings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$18,500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Electrical Wiring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$11,600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Mechanical Power 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$10,725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Confined Space Entry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$4,500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Machine Guards</a:t>
                      </a: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Verdana" pitchFamily="34" charset="0"/>
                          <a:cs typeface="Arial" charset="0"/>
                        </a:rPr>
                        <a:t>(general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$14,825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Records/Reporting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9084856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457200" y="0"/>
            <a:ext cx="8229600" cy="1295400"/>
          </a:xfrm>
          <a:noFill/>
        </p:spPr>
        <p:txBody>
          <a:bodyPr/>
          <a:lstStyle/>
          <a:p>
            <a:r>
              <a:rPr lang="en-US" sz="4000" dirty="0" smtClean="0">
                <a:effectLst/>
              </a:rPr>
              <a:t>Top Citations, SIC 2048</a:t>
            </a:r>
            <a:r>
              <a:rPr lang="en-US" sz="4800" dirty="0" smtClean="0">
                <a:effectLst/>
              </a:rPr>
              <a:t/>
            </a:r>
            <a:br>
              <a:rPr lang="en-US" sz="4800" dirty="0" smtClean="0">
                <a:effectLst/>
              </a:rPr>
            </a:br>
            <a:r>
              <a:rPr lang="en-US" sz="2400" dirty="0" smtClean="0">
                <a:effectLst/>
              </a:rPr>
              <a:t>1/1/2010 to 10/31/2010 – OSHA Database</a:t>
            </a:r>
          </a:p>
        </p:txBody>
      </p:sp>
      <p:graphicFrame>
        <p:nvGraphicFramePr>
          <p:cNvPr id="41014" name="Group 54"/>
          <p:cNvGraphicFramePr>
            <a:graphicFrameLocks noGrp="1"/>
          </p:cNvGraphicFramePr>
          <p:nvPr>
            <p:ph idx="4294967295"/>
            <p:extLst>
              <p:ext uri="{D42A27DB-BD31-4B8C-83A1-F6EECF244321}">
                <p14:modId xmlns="" xmlns:p14="http://schemas.microsoft.com/office/powerpoint/2010/main" val="2576259718"/>
              </p:ext>
            </p:extLst>
          </p:nvPr>
        </p:nvGraphicFramePr>
        <p:xfrm>
          <a:off x="457200" y="1371600"/>
          <a:ext cx="8382000" cy="5188269"/>
        </p:xfrm>
        <a:graphic>
          <a:graphicData uri="http://schemas.openxmlformats.org/drawingml/2006/table">
            <a:tbl>
              <a:tblPr/>
              <a:tblGrid>
                <a:gridCol w="4038600"/>
                <a:gridCol w="1549400"/>
                <a:gridCol w="2794000"/>
              </a:tblGrid>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Citation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Initial Penalty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Mechanical Power 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$25,120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Lockout / Tagout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$68,531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Grain Handling Std.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$23,225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Guarding Floor &amp; Wall Openings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$27,375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Electrical Wiring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$19,950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Confined Spaces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$33,725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Electrical Gen. </a:t>
                      </a:r>
                      <a:r>
                        <a:rPr kumimoji="0" lang="en-US" sz="1800" b="0" i="0" u="none" strike="noStrike" cap="none" normalizeH="0" baseline="0" dirty="0" smtClean="0">
                          <a:ln>
                            <a:noFill/>
                          </a:ln>
                          <a:solidFill>
                            <a:schemeClr val="tx1"/>
                          </a:solidFill>
                          <a:effectLst/>
                          <a:latin typeface="Verdana" pitchFamily="34" charset="0"/>
                          <a:cs typeface="Arial" charset="0"/>
                        </a:rPr>
                        <a:t>(marking)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charset="0"/>
                        </a:rPr>
                        <a:t>$24,285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hlink"/>
                          </a:solidFill>
                          <a:effectLst/>
                          <a:latin typeface="Verdana" pitchFamily="34" charset="0"/>
                          <a:cs typeface="Arial" charset="0"/>
                        </a:rPr>
                        <a:t>Records/Reporting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1" u="none" strike="noStrike" cap="none" normalizeH="0" baseline="0" dirty="0" smtClean="0">
                          <a:ln>
                            <a:noFill/>
                          </a:ln>
                          <a:solidFill>
                            <a:schemeClr val="hlink"/>
                          </a:solidFill>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800" b="0" i="1" u="none" strike="noStrike" cap="none" normalizeH="0" baseline="0" dirty="0" smtClean="0">
                          <a:ln>
                            <a:noFill/>
                          </a:ln>
                          <a:solidFill>
                            <a:schemeClr val="hlink"/>
                          </a:solidFill>
                          <a:effectLst/>
                          <a:latin typeface="Verdana"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40" name="Text Box 91"/>
          <p:cNvSpPr txBox="1">
            <a:spLocks noChangeArrowheads="1"/>
          </p:cNvSpPr>
          <p:nvPr/>
        </p:nvSpPr>
        <p:spPr bwMode="auto">
          <a:xfrm>
            <a:off x="381000" y="3276600"/>
            <a:ext cx="4533900" cy="366713"/>
          </a:xfrm>
          <a:prstGeom prst="rect">
            <a:avLst/>
          </a:prstGeom>
          <a:noFill/>
          <a:ln w="9525">
            <a:noFill/>
            <a:miter lim="800000"/>
            <a:headEnd/>
            <a:tailEnd/>
          </a:ln>
        </p:spPr>
        <p:txBody>
          <a:bodyPr>
            <a:spAutoFit/>
          </a:bodyPr>
          <a:lstStyle/>
          <a:p>
            <a:r>
              <a:rPr lang="en-US" dirty="0"/>
              <a:t> (Housekeeping 8, B/T/S 6)</a:t>
            </a:r>
          </a:p>
        </p:txBody>
      </p:sp>
    </p:spTree>
    <p:extLst>
      <p:ext uri="{BB962C8B-B14F-4D97-AF65-F5344CB8AC3E}">
        <p14:creationId xmlns="" xmlns:p14="http://schemas.microsoft.com/office/powerpoint/2010/main" val="42723895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457200" y="0"/>
            <a:ext cx="8229600" cy="1066800"/>
          </a:xfrm>
          <a:noFill/>
        </p:spPr>
        <p:txBody>
          <a:bodyPr/>
          <a:lstStyle/>
          <a:p>
            <a:r>
              <a:rPr lang="en-US" sz="4000" dirty="0" smtClean="0">
                <a:effectLst/>
              </a:rPr>
              <a:t>Top Citations, SIC 5153</a:t>
            </a:r>
            <a:br>
              <a:rPr lang="en-US" sz="4000" dirty="0" smtClean="0">
                <a:effectLst/>
              </a:rPr>
            </a:br>
            <a:r>
              <a:rPr lang="en-US" sz="2400" dirty="0" smtClean="0">
                <a:effectLst/>
              </a:rPr>
              <a:t>1/1/2010 to 10/31/2010 – OSHA Database</a:t>
            </a:r>
          </a:p>
        </p:txBody>
      </p:sp>
      <p:graphicFrame>
        <p:nvGraphicFramePr>
          <p:cNvPr id="34865" name="Group 49"/>
          <p:cNvGraphicFramePr>
            <a:graphicFrameLocks noGrp="1"/>
          </p:cNvGraphicFramePr>
          <p:nvPr>
            <p:ph idx="4294967295"/>
          </p:nvPr>
        </p:nvGraphicFramePr>
        <p:xfrm>
          <a:off x="457200" y="1066800"/>
          <a:ext cx="8382000" cy="5389564"/>
        </p:xfrm>
        <a:graphic>
          <a:graphicData uri="http://schemas.openxmlformats.org/drawingml/2006/table">
            <a:tbl>
              <a:tblPr/>
              <a:tblGrid>
                <a:gridCol w="4038600"/>
                <a:gridCol w="1549400"/>
                <a:gridCol w="2794000"/>
              </a:tblGrid>
              <a:tr h="5635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Citation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Verdana" pitchFamily="34" charset="0"/>
                          <a:cs typeface="Arial" charset="0"/>
                        </a:rPr>
                        <a:t>Initial Penalty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Grain Handling Std.</a:t>
                      </a: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cs typeface="Arial" charset="0"/>
                        </a:rPr>
                        <a:t>(B/T/S 52, HSK 15, Training 14)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113 (13W)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$826,625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Confined Space Entry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48 (7W)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$414,825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Mechanical Power-Trans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$16,100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Guarding Floor &amp; Wall Openings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$26,325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Respiratory Protection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$14,875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Electrical Wiring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$9,450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Hazard Communications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hlink"/>
                          </a:solidFill>
                          <a:effectLst/>
                          <a:latin typeface="Verdana" pitchFamily="34" charset="0"/>
                          <a:cs typeface="Arial" charset="0"/>
                        </a:rPr>
                        <a:t>Records/Reporting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hlink"/>
                          </a:solidFill>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hlink"/>
                          </a:solidFill>
                          <a:effectLst/>
                          <a:latin typeface="Verdana" pitchFamily="34" charset="0"/>
                          <a:cs typeface="Arial" charset="0"/>
                        </a:rPr>
                        <a:t>$11,050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294649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noFill/>
        </p:spPr>
        <p:txBody>
          <a:bodyPr/>
          <a:lstStyle/>
          <a:p>
            <a:r>
              <a:rPr lang="en-US" dirty="0" smtClean="0">
                <a:effectLst/>
              </a:rPr>
              <a:t>Announced Emphasis Programs</a:t>
            </a:r>
          </a:p>
        </p:txBody>
      </p:sp>
      <p:sp>
        <p:nvSpPr>
          <p:cNvPr id="86018" name="Rectangle 5"/>
          <p:cNvSpPr>
            <a:spLocks noGrp="1" noChangeArrowheads="1"/>
          </p:cNvSpPr>
          <p:nvPr>
            <p:ph type="body" idx="4294967295"/>
          </p:nvPr>
        </p:nvSpPr>
        <p:spPr>
          <a:xfrm>
            <a:off x="457200" y="1600200"/>
            <a:ext cx="8229600" cy="4953000"/>
          </a:xfrm>
          <a:noFill/>
        </p:spPr>
        <p:txBody>
          <a:bodyPr/>
          <a:lstStyle/>
          <a:p>
            <a:pPr>
              <a:lnSpc>
                <a:spcPct val="80000"/>
              </a:lnSpc>
            </a:pPr>
            <a:r>
              <a:rPr lang="en-US" sz="2800" dirty="0" smtClean="0">
                <a:effectLst/>
              </a:rPr>
              <a:t>National Emphasis Programs</a:t>
            </a:r>
          </a:p>
          <a:p>
            <a:pPr lvl="1">
              <a:lnSpc>
                <a:spcPct val="80000"/>
              </a:lnSpc>
            </a:pPr>
            <a:r>
              <a:rPr lang="en-US" sz="2400" dirty="0" smtClean="0">
                <a:effectLst/>
              </a:rPr>
              <a:t>Amputations and Fall Hazards</a:t>
            </a:r>
          </a:p>
          <a:p>
            <a:pPr>
              <a:lnSpc>
                <a:spcPct val="80000"/>
              </a:lnSpc>
            </a:pPr>
            <a:r>
              <a:rPr lang="en-US" sz="2800" dirty="0" smtClean="0">
                <a:effectLst/>
              </a:rPr>
              <a:t>State Wide Programs</a:t>
            </a:r>
          </a:p>
          <a:p>
            <a:pPr lvl="1">
              <a:lnSpc>
                <a:spcPct val="80000"/>
              </a:lnSpc>
            </a:pPr>
            <a:r>
              <a:rPr lang="en-US" sz="2400" dirty="0" smtClean="0">
                <a:effectLst/>
              </a:rPr>
              <a:t>Arkansas, Colorado, Illinois, Kansas, Louisiana, Montana, North Dakota, Ohio, Oklahoma, South Dakota, Texas and Wisconsin</a:t>
            </a:r>
          </a:p>
          <a:p>
            <a:pPr>
              <a:lnSpc>
                <a:spcPct val="80000"/>
              </a:lnSpc>
            </a:pPr>
            <a:r>
              <a:rPr lang="en-US" sz="2800" dirty="0" smtClean="0">
                <a:effectLst/>
              </a:rPr>
              <a:t>Area offices with emphasis programs</a:t>
            </a:r>
          </a:p>
          <a:p>
            <a:pPr lvl="1">
              <a:lnSpc>
                <a:spcPct val="80000"/>
              </a:lnSpc>
            </a:pPr>
            <a:r>
              <a:rPr lang="en-US" sz="2400" dirty="0" smtClean="0">
                <a:effectLst/>
              </a:rPr>
              <a:t>Kansas City, St. Louis, Omaha, Wichita</a:t>
            </a:r>
          </a:p>
          <a:p>
            <a:pPr>
              <a:lnSpc>
                <a:spcPct val="80000"/>
              </a:lnSpc>
            </a:pPr>
            <a:r>
              <a:rPr lang="en-US" sz="2800" dirty="0" smtClean="0">
                <a:effectLst/>
              </a:rPr>
              <a:t>Indiana OSHA and Minnesota OSHA have state-run emphasis</a:t>
            </a:r>
          </a:p>
          <a:p>
            <a:pPr>
              <a:lnSpc>
                <a:spcPct val="80000"/>
              </a:lnSpc>
            </a:pPr>
            <a:endParaRPr lang="en-US" sz="2800" dirty="0" smtClean="0">
              <a:effectLst/>
            </a:endParaRPr>
          </a:p>
        </p:txBody>
      </p:sp>
    </p:spTree>
    <p:extLst>
      <p:ext uri="{BB962C8B-B14F-4D97-AF65-F5344CB8AC3E}">
        <p14:creationId xmlns="" xmlns:p14="http://schemas.microsoft.com/office/powerpoint/2010/main" val="2857265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a:noFill/>
        </p:spPr>
        <p:txBody>
          <a:bodyPr/>
          <a:lstStyle/>
          <a:p>
            <a:r>
              <a:rPr lang="en-US" dirty="0" smtClean="0">
                <a:effectLst/>
              </a:rPr>
              <a:t>Region V REP Announcement</a:t>
            </a:r>
          </a:p>
        </p:txBody>
      </p:sp>
      <p:sp>
        <p:nvSpPr>
          <p:cNvPr id="87042" name="Rectangle 3"/>
          <p:cNvSpPr>
            <a:spLocks noGrp="1" noChangeArrowheads="1"/>
          </p:cNvSpPr>
          <p:nvPr>
            <p:ph type="body" idx="4294967295"/>
          </p:nvPr>
        </p:nvSpPr>
        <p:spPr>
          <a:xfrm>
            <a:off x="228600" y="1600200"/>
            <a:ext cx="8458200" cy="5029200"/>
          </a:xfrm>
          <a:noFill/>
        </p:spPr>
        <p:txBody>
          <a:bodyPr/>
          <a:lstStyle/>
          <a:p>
            <a:pPr>
              <a:lnSpc>
                <a:spcPct val="80000"/>
              </a:lnSpc>
              <a:buFont typeface="Wingdings" pitchFamily="2" charset="2"/>
              <a:buNone/>
            </a:pPr>
            <a:r>
              <a:rPr lang="en-US" sz="2400" dirty="0" smtClean="0">
                <a:effectLst/>
              </a:rPr>
              <a:t>   The areas OSHA mentions in the REP are:</a:t>
            </a:r>
          </a:p>
          <a:p>
            <a:pPr lvl="1">
              <a:lnSpc>
                <a:spcPct val="80000"/>
              </a:lnSpc>
              <a:buFontTx/>
              <a:buNone/>
            </a:pPr>
            <a:r>
              <a:rPr lang="en-US" sz="2000" dirty="0" smtClean="0">
                <a:effectLst/>
              </a:rPr>
              <a:t>• Falls</a:t>
            </a:r>
          </a:p>
          <a:p>
            <a:pPr lvl="1">
              <a:lnSpc>
                <a:spcPct val="80000"/>
              </a:lnSpc>
              <a:buFontTx/>
              <a:buNone/>
            </a:pPr>
            <a:r>
              <a:rPr lang="en-US" sz="2000" dirty="0" smtClean="0">
                <a:effectLst/>
              </a:rPr>
              <a:t>• Electrocution</a:t>
            </a:r>
          </a:p>
          <a:p>
            <a:pPr lvl="1">
              <a:lnSpc>
                <a:spcPct val="80000"/>
              </a:lnSpc>
              <a:buFontTx/>
              <a:buNone/>
            </a:pPr>
            <a:r>
              <a:rPr lang="en-US" sz="2000" dirty="0" smtClean="0">
                <a:effectLst/>
              </a:rPr>
              <a:t>• Grain engulfment</a:t>
            </a:r>
          </a:p>
          <a:p>
            <a:pPr lvl="1">
              <a:lnSpc>
                <a:spcPct val="80000"/>
              </a:lnSpc>
              <a:buFontTx/>
              <a:buNone/>
            </a:pPr>
            <a:r>
              <a:rPr lang="en-US" sz="2000" dirty="0" smtClean="0">
                <a:effectLst/>
              </a:rPr>
              <a:t>• Auger entanglement</a:t>
            </a:r>
          </a:p>
          <a:p>
            <a:pPr lvl="1">
              <a:lnSpc>
                <a:spcPct val="80000"/>
              </a:lnSpc>
              <a:buFontTx/>
              <a:buNone/>
            </a:pPr>
            <a:r>
              <a:rPr lang="en-US" sz="2000" dirty="0" smtClean="0">
                <a:effectLst/>
              </a:rPr>
              <a:t>• Struck by</a:t>
            </a:r>
          </a:p>
          <a:p>
            <a:pPr lvl="1">
              <a:lnSpc>
                <a:spcPct val="80000"/>
              </a:lnSpc>
              <a:buFontTx/>
              <a:buNone/>
            </a:pPr>
            <a:r>
              <a:rPr lang="en-US" sz="2000" dirty="0" smtClean="0">
                <a:effectLst/>
              </a:rPr>
              <a:t>• Combustible Dust</a:t>
            </a:r>
          </a:p>
          <a:p>
            <a:pPr>
              <a:lnSpc>
                <a:spcPct val="80000"/>
              </a:lnSpc>
              <a:buFont typeface="Wingdings" pitchFamily="2" charset="2"/>
              <a:buNone/>
            </a:pPr>
            <a:r>
              <a:rPr lang="en-US" sz="2400" dirty="0" smtClean="0">
                <a:effectLst/>
              </a:rPr>
              <a:t>   OSHA states “All inspections under this REP must address all aspects of any potential grain handling work and include a review of all related written documentation (i.e., lock-out/tag-out program, forklift operation, grain entry program and procedures, housekeeping programs, fall protection program, personnel protective equipment, confined space entry, machine guarding, and safety related work practices).” </a:t>
            </a:r>
          </a:p>
        </p:txBody>
      </p:sp>
    </p:spTree>
    <p:extLst>
      <p:ext uri="{BB962C8B-B14F-4D97-AF65-F5344CB8AC3E}">
        <p14:creationId xmlns="" xmlns:p14="http://schemas.microsoft.com/office/powerpoint/2010/main" val="40352485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600200"/>
          </a:xfrm>
        </p:spPr>
        <p:txBody>
          <a:bodyPr>
            <a:noAutofit/>
          </a:bodyPr>
          <a:lstStyle/>
          <a:p>
            <a:r>
              <a:rPr lang="en-US" sz="3600" b="1" dirty="0" smtClean="0"/>
              <a:t>OSHA Inspections/Citations – </a:t>
            </a:r>
            <a:br>
              <a:rPr lang="en-US" sz="3600" b="1" dirty="0" smtClean="0"/>
            </a:br>
            <a:r>
              <a:rPr lang="en-US" sz="3600" b="1" dirty="0" smtClean="0"/>
              <a:t>Grain Elevators (SIC 5153) </a:t>
            </a:r>
            <a:endParaRPr lang="en-US" sz="3600" b="1" dirty="0"/>
          </a:p>
        </p:txBody>
      </p:sp>
      <p:pic>
        <p:nvPicPr>
          <p:cNvPr id="1027" name="Picture 3"/>
          <p:cNvPicPr>
            <a:picLocks noChangeAspect="1" noChangeArrowheads="1"/>
          </p:cNvPicPr>
          <p:nvPr/>
        </p:nvPicPr>
        <p:blipFill>
          <a:blip r:embed="rId3" cstate="print"/>
          <a:srcRect/>
          <a:stretch>
            <a:fillRect/>
          </a:stretch>
        </p:blipFill>
        <p:spPr bwMode="auto">
          <a:xfrm>
            <a:off x="483066" y="1600200"/>
            <a:ext cx="8206152" cy="4800600"/>
          </a:xfrm>
          <a:prstGeom prst="rect">
            <a:avLst/>
          </a:prstGeom>
          <a:noFill/>
          <a:ln w="9525">
            <a:noFill/>
            <a:miter lim="800000"/>
            <a:headEnd/>
            <a:tailEnd/>
          </a:ln>
          <a:effectLst/>
        </p:spPr>
      </p:pic>
    </p:spTree>
    <p:extLst>
      <p:ext uri="{BB962C8B-B14F-4D97-AF65-F5344CB8AC3E}">
        <p14:creationId xmlns="" xmlns:p14="http://schemas.microsoft.com/office/powerpoint/2010/main" val="1932801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092" y="304800"/>
            <a:ext cx="6400800" cy="1143000"/>
          </a:xfrm>
        </p:spPr>
        <p:txBody>
          <a:bodyPr>
            <a:noAutofit/>
          </a:bodyPr>
          <a:lstStyle/>
          <a:p>
            <a:r>
              <a:rPr lang="en-US" sz="3600" b="1" dirty="0" smtClean="0"/>
              <a:t>OSHA Inspections/Citations – </a:t>
            </a:r>
            <a:br>
              <a:rPr lang="en-US" sz="3600" b="1" dirty="0" smtClean="0"/>
            </a:br>
            <a:r>
              <a:rPr lang="en-US" sz="3600" b="1" dirty="0" smtClean="0"/>
              <a:t>Feed Mills (SIC 2048)</a:t>
            </a: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457200" y="1828800"/>
            <a:ext cx="8288585" cy="4876800"/>
          </a:xfrm>
          <a:prstGeom prst="rect">
            <a:avLst/>
          </a:prstGeom>
          <a:noFill/>
          <a:ln w="9525">
            <a:noFill/>
            <a:miter lim="800000"/>
            <a:headEnd/>
            <a:tailEnd/>
          </a:ln>
          <a:effectLst/>
        </p:spPr>
      </p:pic>
    </p:spTree>
    <p:extLst>
      <p:ext uri="{BB962C8B-B14F-4D97-AF65-F5344CB8AC3E}">
        <p14:creationId xmlns="" xmlns:p14="http://schemas.microsoft.com/office/powerpoint/2010/main" val="2383085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OSHA Penalties – </a:t>
            </a:r>
            <a:br>
              <a:rPr lang="en-US" sz="4000" b="1" dirty="0" smtClean="0"/>
            </a:br>
            <a:r>
              <a:rPr lang="en-US" sz="4000" b="1" dirty="0" smtClean="0"/>
              <a:t>Grain Elevators</a:t>
            </a:r>
            <a:endParaRPr lang="en-US" sz="4000" b="1" dirty="0"/>
          </a:p>
        </p:txBody>
      </p:sp>
      <p:graphicFrame>
        <p:nvGraphicFramePr>
          <p:cNvPr id="5" name="Chart 4"/>
          <p:cNvGraphicFramePr/>
          <p:nvPr/>
        </p:nvGraphicFramePr>
        <p:xfrm>
          <a:off x="685800" y="1600200"/>
          <a:ext cx="76962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0809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OSHA Penalties – </a:t>
            </a:r>
            <a:br>
              <a:rPr lang="en-US" sz="4000" b="1" dirty="0" smtClean="0"/>
            </a:br>
            <a:r>
              <a:rPr lang="en-US" sz="4000" b="1" dirty="0" smtClean="0"/>
              <a:t>Feed Mills</a:t>
            </a:r>
            <a:endParaRPr lang="en-US" sz="4000" dirty="0"/>
          </a:p>
        </p:txBody>
      </p:sp>
      <p:graphicFrame>
        <p:nvGraphicFramePr>
          <p:cNvPr id="5" name="Chart 4"/>
          <p:cNvGraphicFramePr/>
          <p:nvPr/>
        </p:nvGraphicFramePr>
        <p:xfrm>
          <a:off x="609600" y="1676400"/>
          <a:ext cx="8077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42007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00800" cy="1143000"/>
          </a:xfrm>
        </p:spPr>
        <p:txBody>
          <a:bodyPr>
            <a:noAutofit/>
          </a:bodyPr>
          <a:lstStyle/>
          <a:p>
            <a:r>
              <a:rPr lang="en-US" sz="3600" b="1" dirty="0" smtClean="0"/>
              <a:t>Federal Versus State </a:t>
            </a:r>
            <a:br>
              <a:rPr lang="en-US" sz="3600" b="1" dirty="0" smtClean="0"/>
            </a:br>
            <a:r>
              <a:rPr lang="en-US" sz="3600" b="1" dirty="0" smtClean="0"/>
              <a:t>OSHA Activity - Past 12 Months</a:t>
            </a:r>
            <a:endParaRPr lang="en-US" sz="3600" b="1" dirty="0"/>
          </a:p>
        </p:txBody>
      </p:sp>
      <p:sp>
        <p:nvSpPr>
          <p:cNvPr id="3" name="Content Placeholder 2"/>
          <p:cNvSpPr>
            <a:spLocks noGrp="1"/>
          </p:cNvSpPr>
          <p:nvPr>
            <p:ph idx="1"/>
          </p:nvPr>
        </p:nvSpPr>
        <p:spPr/>
        <p:txBody>
          <a:bodyPr/>
          <a:lstStyle/>
          <a:p>
            <a:r>
              <a:rPr lang="en-US" dirty="0" smtClean="0"/>
              <a:t>21 approved State Plans (private sector)</a:t>
            </a:r>
          </a:p>
          <a:p>
            <a:pPr lvl="1">
              <a:buNone/>
            </a:pPr>
            <a:endParaRPr lang="en-US" dirty="0"/>
          </a:p>
        </p:txBody>
      </p:sp>
      <p:graphicFrame>
        <p:nvGraphicFramePr>
          <p:cNvPr id="5" name="Table 4"/>
          <p:cNvGraphicFramePr>
            <a:graphicFrameLocks noGrp="1"/>
          </p:cNvGraphicFramePr>
          <p:nvPr/>
        </p:nvGraphicFramePr>
        <p:xfrm>
          <a:off x="0" y="2438400"/>
          <a:ext cx="5714999" cy="3581399"/>
        </p:xfrm>
        <a:graphic>
          <a:graphicData uri="http://schemas.openxmlformats.org/drawingml/2006/table">
            <a:tbl>
              <a:tblPr firstRow="1" bandRow="1">
                <a:tableStyleId>{284E427A-3D55-4303-BF80-6455036E1DE7}</a:tableStyleId>
              </a:tblPr>
              <a:tblGrid>
                <a:gridCol w="2303059"/>
                <a:gridCol w="1705970"/>
                <a:gridCol w="1705970"/>
              </a:tblGrid>
              <a:tr h="636289">
                <a:tc>
                  <a:txBody>
                    <a:bodyPr/>
                    <a:lstStyle/>
                    <a:p>
                      <a:pPr algn="ctr"/>
                      <a:endParaRPr lang="en-US"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t>Grain Elevators</a:t>
                      </a:r>
                      <a:endParaRPr lang="en-US" sz="2400"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tc>
              </a:tr>
              <a:tr h="436312">
                <a:tc>
                  <a:txBody>
                    <a:bodyPr/>
                    <a:lstStyle/>
                    <a:p>
                      <a:pPr algn="ctr"/>
                      <a:endParaRPr lang="en-US"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Federal</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State</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sz="2000" b="1" dirty="0" smtClean="0"/>
                        <a:t>Inspections</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74</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16</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sz="2000" b="1" dirty="0" smtClean="0"/>
                        <a:t>Citations</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312</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18</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sz="2000" b="1" dirty="0" smtClean="0"/>
                        <a:t>Penalties</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$2,993,121</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$79,960</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nvGraphicFramePr>
        <p:xfrm>
          <a:off x="5562599" y="2438400"/>
          <a:ext cx="3581401" cy="3581399"/>
        </p:xfrm>
        <a:graphic>
          <a:graphicData uri="http://schemas.openxmlformats.org/drawingml/2006/table">
            <a:tbl>
              <a:tblPr firstRow="1" bandRow="1">
                <a:tableStyleId>{284E427A-3D55-4303-BF80-6455036E1DE7}</a:tableStyleId>
              </a:tblPr>
              <a:tblGrid>
                <a:gridCol w="1427923"/>
                <a:gridCol w="2153478"/>
              </a:tblGrid>
              <a:tr h="636289">
                <a:tc gridSpan="2">
                  <a:txBody>
                    <a:bodyPr/>
                    <a:lstStyle/>
                    <a:p>
                      <a:pPr algn="ctr"/>
                      <a:r>
                        <a:rPr lang="en-US" sz="2400" dirty="0" smtClean="0"/>
                        <a:t>Feed Mills</a:t>
                      </a:r>
                      <a:endParaRPr lang="en-US" sz="2400"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tc>
              </a:tr>
              <a:tr h="436312">
                <a:tc>
                  <a:txBody>
                    <a:bodyPr/>
                    <a:lstStyle/>
                    <a:p>
                      <a:pPr algn="ctr"/>
                      <a:r>
                        <a:rPr lang="en-US" sz="2000" b="1" dirty="0" smtClean="0"/>
                        <a:t>Federal</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State</a:t>
                      </a:r>
                      <a:endParaRPr lang="en-US" sz="2000"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b="1" dirty="0" smtClean="0"/>
                        <a:t>32</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36</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b="1" dirty="0" smtClean="0"/>
                        <a:t>174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128</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836266">
                <a:tc>
                  <a:txBody>
                    <a:bodyPr/>
                    <a:lstStyle/>
                    <a:p>
                      <a:pPr algn="ctr"/>
                      <a:r>
                        <a:rPr lang="en-US" b="1" dirty="0" smtClean="0"/>
                        <a:t>$519,155</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$88,970</a:t>
                      </a:r>
                      <a:endParaRPr lang="en-US" b="1" dirty="0"/>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776710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ctrTitle" idx="4294967295"/>
          </p:nvPr>
        </p:nvSpPr>
        <p:spPr>
          <a:xfrm>
            <a:off x="838200" y="762000"/>
            <a:ext cx="7772400" cy="1676400"/>
          </a:xfrm>
          <a:noFill/>
        </p:spPr>
        <p:txBody>
          <a:bodyPr/>
          <a:lstStyle/>
          <a:p>
            <a:r>
              <a:rPr lang="en-US" sz="4000" dirty="0" smtClean="0">
                <a:effectLst/>
              </a:rPr>
              <a:t>OSHA Sweep Auger Letter of Interpretation  </a:t>
            </a:r>
          </a:p>
        </p:txBody>
      </p:sp>
      <p:pic>
        <p:nvPicPr>
          <p:cNvPr id="52226" name="Picture 5"/>
          <p:cNvPicPr>
            <a:picLocks noChangeAspect="1" noChangeArrowheads="1"/>
          </p:cNvPicPr>
          <p:nvPr/>
        </p:nvPicPr>
        <p:blipFill>
          <a:blip r:embed="rId3" cstate="print"/>
          <a:srcRect l="10001" t="37500" r="25626" b="25781"/>
          <a:stretch>
            <a:fillRect/>
          </a:stretch>
        </p:blipFill>
        <p:spPr bwMode="auto">
          <a:xfrm>
            <a:off x="685800" y="2819400"/>
            <a:ext cx="7848600" cy="3581400"/>
          </a:xfrm>
          <a:prstGeom prst="rect">
            <a:avLst/>
          </a:prstGeom>
          <a:noFill/>
          <a:ln w="9525">
            <a:noFill/>
            <a:miter lim="800000"/>
            <a:headEnd/>
            <a:tailEnd/>
          </a:ln>
        </p:spPr>
      </p:pic>
    </p:spTree>
    <p:extLst>
      <p:ext uri="{BB962C8B-B14F-4D97-AF65-F5344CB8AC3E}">
        <p14:creationId xmlns="" xmlns:p14="http://schemas.microsoft.com/office/powerpoint/2010/main" val="37042874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A_NamesPrin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400800" cy="1143000"/>
          </a:xfrm>
        </p:spPr>
        <p:txBody>
          <a:bodyPr>
            <a:noAutofit/>
          </a:bodyPr>
          <a:lstStyle/>
          <a:p>
            <a:r>
              <a:rPr lang="en-US" sz="3200" b="1" dirty="0" smtClean="0"/>
              <a:t>State OSHA Inspections/Citations at</a:t>
            </a:r>
            <a:br>
              <a:rPr lang="en-US" sz="3200" b="1" dirty="0" smtClean="0"/>
            </a:br>
            <a:r>
              <a:rPr lang="en-US" sz="3200" b="1" dirty="0" smtClean="0"/>
              <a:t> Feed Mills - Past 12 Months</a:t>
            </a:r>
            <a:endParaRPr lang="en-US" sz="3200" b="1" dirty="0"/>
          </a:p>
        </p:txBody>
      </p:sp>
      <p:pic>
        <p:nvPicPr>
          <p:cNvPr id="4099" name="Picture 3"/>
          <p:cNvPicPr>
            <a:picLocks noChangeAspect="1" noChangeArrowheads="1"/>
          </p:cNvPicPr>
          <p:nvPr/>
        </p:nvPicPr>
        <p:blipFill>
          <a:blip r:embed="rId3" cstate="print"/>
          <a:srcRect/>
          <a:stretch>
            <a:fillRect/>
          </a:stretch>
        </p:blipFill>
        <p:spPr bwMode="auto">
          <a:xfrm>
            <a:off x="381000" y="1676400"/>
            <a:ext cx="8229600" cy="4746625"/>
          </a:xfrm>
          <a:prstGeom prst="rect">
            <a:avLst/>
          </a:prstGeom>
          <a:noFill/>
          <a:ln w="9525">
            <a:noFill/>
            <a:miter lim="800000"/>
            <a:headEnd/>
            <a:tailEnd/>
          </a:ln>
          <a:effectLst/>
        </p:spPr>
      </p:pic>
    </p:spTree>
    <p:extLst>
      <p:ext uri="{BB962C8B-B14F-4D97-AF65-F5344CB8AC3E}">
        <p14:creationId xmlns="" xmlns:p14="http://schemas.microsoft.com/office/powerpoint/2010/main" val="2051490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What </a:t>
            </a:r>
            <a:r>
              <a:rPr lang="en-US" dirty="0"/>
              <a:t>to Expect in FY 2011 and Beyond</a:t>
            </a:r>
            <a:br>
              <a:rPr lang="en-US" dirty="0"/>
            </a:br>
            <a:r>
              <a:rPr lang="en-US" sz="3200" dirty="0"/>
              <a:t>General Enforcement Overview</a:t>
            </a:r>
            <a:br>
              <a:rPr lang="en-US" sz="3200" dirty="0"/>
            </a:br>
            <a:endParaRPr lang="en-US" dirty="0"/>
          </a:p>
        </p:txBody>
      </p:sp>
    </p:spTree>
    <p:extLst>
      <p:ext uri="{BB962C8B-B14F-4D97-AF65-F5344CB8AC3E}">
        <p14:creationId xmlns="" xmlns:p14="http://schemas.microsoft.com/office/powerpoint/2010/main" val="13418910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fld id="{AD133464-46C5-4249-A948-ACD861E845E1}" type="slidenum">
              <a:rPr lang="en-US" sz="800">
                <a:solidFill>
                  <a:schemeClr val="bg2"/>
                </a:solidFill>
                <a:ea typeface="ＭＳ Ｐゴシック" charset="-128"/>
              </a:rPr>
              <a:pPr algn="ctr" eaLnBrk="0" hangingPunct="0"/>
              <a:t>33</a:t>
            </a:fld>
            <a:endParaRPr lang="en-US" sz="800" dirty="0">
              <a:solidFill>
                <a:schemeClr val="bg2"/>
              </a:solidFill>
              <a:ea typeface="ＭＳ Ｐゴシック" charset="-128"/>
            </a:endParaRPr>
          </a:p>
        </p:txBody>
      </p:sp>
      <p:sp>
        <p:nvSpPr>
          <p:cNvPr id="246787" name="Rectangle 2"/>
          <p:cNvSpPr>
            <a:spLocks noGrp="1" noChangeArrowheads="1"/>
          </p:cNvSpPr>
          <p:nvPr>
            <p:ph type="title" idx="4294967295"/>
          </p:nvPr>
        </p:nvSpPr>
        <p:spPr/>
        <p:txBody>
          <a:bodyPr/>
          <a:lstStyle/>
          <a:p>
            <a:r>
              <a:rPr lang="en-US" dirty="0"/>
              <a:t>Citation and Enforcement:</a:t>
            </a:r>
            <a:br>
              <a:rPr lang="en-US" dirty="0"/>
            </a:br>
            <a:r>
              <a:rPr lang="en-US" sz="2800" i="1" dirty="0"/>
              <a:t>FY 2010 Enforcement Overview</a:t>
            </a:r>
          </a:p>
        </p:txBody>
      </p:sp>
      <p:sp>
        <p:nvSpPr>
          <p:cNvPr id="246788" name="Rectangle 3"/>
          <p:cNvSpPr>
            <a:spLocks noGrp="1" noChangeArrowheads="1"/>
          </p:cNvSpPr>
          <p:nvPr>
            <p:ph type="body" idx="4294967295"/>
          </p:nvPr>
        </p:nvSpPr>
        <p:spPr/>
        <p:txBody>
          <a:bodyPr/>
          <a:lstStyle/>
          <a:p>
            <a:pPr>
              <a:lnSpc>
                <a:spcPct val="90000"/>
              </a:lnSpc>
              <a:spcAft>
                <a:spcPct val="20000"/>
              </a:spcAft>
            </a:pPr>
            <a:r>
              <a:rPr lang="en-US" sz="2000" dirty="0">
                <a:latin typeface="+mj-lt"/>
              </a:rPr>
              <a:t>In September 2010, </a:t>
            </a:r>
            <a:r>
              <a:rPr lang="en-US" sz="2000" dirty="0" smtClean="0">
                <a:latin typeface="+mj-lt"/>
              </a:rPr>
              <a:t>Deputy Assistant Secretary Richard </a:t>
            </a:r>
            <a:r>
              <a:rPr lang="en-US" sz="2000" dirty="0">
                <a:latin typeface="+mj-lt"/>
              </a:rPr>
              <a:t>Fairfax confirmed that OSHA is on track to exceed enforcement performance on a wide range of measures in FY 2010 as compared to prior years</a:t>
            </a:r>
          </a:p>
          <a:p>
            <a:pPr>
              <a:lnSpc>
                <a:spcPct val="90000"/>
              </a:lnSpc>
              <a:spcAft>
                <a:spcPct val="20000"/>
              </a:spcAft>
            </a:pPr>
            <a:endParaRPr lang="en-US" sz="2000" dirty="0" smtClean="0">
              <a:latin typeface="+mj-lt"/>
            </a:endParaRPr>
          </a:p>
          <a:p>
            <a:pPr>
              <a:lnSpc>
                <a:spcPct val="90000"/>
              </a:lnSpc>
              <a:spcAft>
                <a:spcPct val="20000"/>
              </a:spcAft>
            </a:pPr>
            <a:r>
              <a:rPr lang="en-US" sz="2000" dirty="0" smtClean="0">
                <a:latin typeface="+mj-lt"/>
              </a:rPr>
              <a:t>OSHA </a:t>
            </a:r>
            <a:r>
              <a:rPr lang="en-US" sz="2000" dirty="0">
                <a:latin typeface="+mj-lt"/>
              </a:rPr>
              <a:t>has already performed 35,973 inspections (as of September 3, 2010), on target to exceed the 39,004 inspections conducted in FY 2009</a:t>
            </a:r>
          </a:p>
          <a:p>
            <a:pPr>
              <a:lnSpc>
                <a:spcPct val="90000"/>
              </a:lnSpc>
              <a:spcAft>
                <a:spcPct val="20000"/>
              </a:spcAft>
            </a:pPr>
            <a:endParaRPr lang="en-US" sz="2000" dirty="0" smtClean="0">
              <a:latin typeface="+mj-lt"/>
            </a:endParaRPr>
          </a:p>
          <a:p>
            <a:pPr>
              <a:lnSpc>
                <a:spcPct val="90000"/>
              </a:lnSpc>
              <a:spcAft>
                <a:spcPct val="20000"/>
              </a:spcAft>
            </a:pPr>
            <a:r>
              <a:rPr lang="en-US" sz="2000" dirty="0" smtClean="0">
                <a:latin typeface="+mj-lt"/>
              </a:rPr>
              <a:t>OSHA </a:t>
            </a:r>
            <a:r>
              <a:rPr lang="en-US" sz="2000" dirty="0">
                <a:latin typeface="+mj-lt"/>
              </a:rPr>
              <a:t>has already issued 154 significant enforcement citations (more than $100,000 in penalties) and is on track to issue 167 significant enforcement citations for FY 2010</a:t>
            </a:r>
          </a:p>
          <a:p>
            <a:pPr>
              <a:lnSpc>
                <a:spcPct val="90000"/>
              </a:lnSpc>
              <a:spcAft>
                <a:spcPct val="20000"/>
              </a:spcAft>
            </a:pPr>
            <a:endParaRPr lang="en-US" sz="2000" dirty="0" smtClean="0">
              <a:latin typeface="+mj-lt"/>
            </a:endParaRPr>
          </a:p>
          <a:p>
            <a:pPr>
              <a:lnSpc>
                <a:spcPct val="90000"/>
              </a:lnSpc>
              <a:spcAft>
                <a:spcPct val="20000"/>
              </a:spcAft>
            </a:pPr>
            <a:r>
              <a:rPr lang="en-US" sz="2000" dirty="0" smtClean="0">
                <a:latin typeface="+mj-lt"/>
              </a:rPr>
              <a:t>OSHA </a:t>
            </a:r>
            <a:r>
              <a:rPr lang="en-US" sz="2000" dirty="0">
                <a:latin typeface="+mj-lt"/>
              </a:rPr>
              <a:t>has already issued 18 egregious cases (instance-by-instance violations) and is projected to issue 20 before the end of FY 2010 (as compared to four egregious cases for FY 2009)</a:t>
            </a:r>
          </a:p>
        </p:txBody>
      </p:sp>
    </p:spTree>
    <p:extLst>
      <p:ext uri="{BB962C8B-B14F-4D97-AF65-F5344CB8AC3E}">
        <p14:creationId xmlns="" xmlns:p14="http://schemas.microsoft.com/office/powerpoint/2010/main" val="23039429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p:cNvSpPr>
            <a:spLocks noGrp="1"/>
          </p:cNvSpPr>
          <p:nvPr>
            <p:ph type="sldNum" sz="quarter" idx="10"/>
          </p:nvPr>
        </p:nvSpPr>
        <p:spPr>
          <a:xfrm>
            <a:off x="228600" y="6223000"/>
            <a:ext cx="2133600" cy="457200"/>
          </a:xfrm>
        </p:spPr>
        <p:txBody>
          <a:bodyPr/>
          <a:lstStyle/>
          <a:p>
            <a:endParaRPr lang="en-US" dirty="0"/>
          </a:p>
        </p:txBody>
      </p:sp>
      <p:graphicFrame>
        <p:nvGraphicFramePr>
          <p:cNvPr id="498692" name="Group 4"/>
          <p:cNvGraphicFramePr>
            <a:graphicFrameLocks noGrp="1"/>
          </p:cNvGraphicFramePr>
          <p:nvPr>
            <p:ph type="tbl" idx="4294967295"/>
            <p:extLst>
              <p:ext uri="{D42A27DB-BD31-4B8C-83A1-F6EECF244321}">
                <p14:modId xmlns="" xmlns:p14="http://schemas.microsoft.com/office/powerpoint/2010/main" val="3675726229"/>
              </p:ext>
            </p:extLst>
          </p:nvPr>
        </p:nvGraphicFramePr>
        <p:xfrm>
          <a:off x="533400" y="1828800"/>
          <a:ext cx="8229600" cy="3910014"/>
        </p:xfrm>
        <a:graphic>
          <a:graphicData uri="http://schemas.openxmlformats.org/drawingml/2006/table">
            <a:tbl>
              <a:tblPr/>
              <a:tblGrid>
                <a:gridCol w="3736975"/>
                <a:gridCol w="4492625"/>
              </a:tblGrid>
              <a:tr h="457200">
                <a:tc>
                  <a:txBody>
                    <a:bodyPr/>
                    <a:lstStyle/>
                    <a:p>
                      <a:pPr marL="0" marR="0" lvl="0" indent="0" algn="ctr" defTabSz="914400" rtl="0" eaLnBrk="1" fontAlgn="base" latinLnBrk="0" hangingPunct="1">
                        <a:lnSpc>
                          <a:spcPct val="100000"/>
                        </a:lnSpc>
                        <a:spcBef>
                          <a:spcPct val="20000"/>
                        </a:spcBef>
                        <a:spcAft>
                          <a:spcPct val="0"/>
                        </a:spcAft>
                        <a:buClr>
                          <a:srgbClr val="758D2D"/>
                        </a:buClr>
                        <a:buSzTx/>
                        <a:buFontTx/>
                        <a:buNone/>
                        <a:tabLst/>
                      </a:pPr>
                      <a:r>
                        <a:rPr kumimoji="0" lang="en-US" sz="2000" b="1" i="0" u="none" strike="noStrike" cap="none" normalizeH="0" baseline="0" dirty="0" smtClean="0">
                          <a:ln>
                            <a:noFill/>
                          </a:ln>
                          <a:solidFill>
                            <a:schemeClr val="bg2"/>
                          </a:solidFill>
                          <a:effectLst/>
                          <a:latin typeface="Calibri" pitchFamily="34" charset="0"/>
                        </a:rPr>
                        <a:t>Old OSHA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758D2D"/>
                        </a:buClr>
                        <a:buSzTx/>
                        <a:buFontTx/>
                        <a:buNone/>
                        <a:tabLst/>
                      </a:pPr>
                      <a:r>
                        <a:rPr kumimoji="0" lang="en-US" sz="2000" b="1" i="0" u="none" strike="noStrike" cap="none" normalizeH="0" baseline="0" dirty="0" smtClean="0">
                          <a:ln>
                            <a:noFill/>
                          </a:ln>
                          <a:solidFill>
                            <a:schemeClr val="bg2"/>
                          </a:solidFill>
                          <a:effectLst/>
                          <a:latin typeface="Calibri" pitchFamily="34" charset="0"/>
                        </a:rPr>
                        <a:t>New OSHA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606425">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Stable budgets.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Increased funding for CSHOs and attorneys in the Solicitor’s Office.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Focus on corporatewide issues and worst offenders.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Significantly increased attention to worst offenders and corporate wide 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775">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Focus on nonregulatory methods to improve worker safety such as guidance documents, SHIBs, 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Standard setting is a top priority, including numerous health standards and other controversial areas such as safety and health programs.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Scale back on recordkeeping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Enhance recordkeeping and use enforcement tools to ensure accuracy of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Predictable penalties.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Higher penalties across the board; greater emphasis on criminal prosecutions.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8715" name="Rectangle 25"/>
          <p:cNvSpPr>
            <a:spLocks noGrp="1" noChangeArrowheads="1"/>
          </p:cNvSpPr>
          <p:nvPr>
            <p:ph type="title" idx="4294967295"/>
          </p:nvPr>
        </p:nvSpPr>
        <p:spPr>
          <a:noFill/>
        </p:spPr>
        <p:txBody>
          <a:bodyPr/>
          <a:lstStyle/>
          <a:p>
            <a:r>
              <a:rPr lang="en-US" dirty="0"/>
              <a:t>The New OSHA:</a:t>
            </a:r>
            <a:br>
              <a:rPr lang="en-US" dirty="0"/>
            </a:br>
            <a:r>
              <a:rPr lang="en-US" sz="2800" i="1" dirty="0"/>
              <a:t>An Overview</a:t>
            </a:r>
          </a:p>
        </p:txBody>
      </p:sp>
    </p:spTree>
    <p:extLst>
      <p:ext uri="{BB962C8B-B14F-4D97-AF65-F5344CB8AC3E}">
        <p14:creationId xmlns="" xmlns:p14="http://schemas.microsoft.com/office/powerpoint/2010/main" val="16189191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p:cNvSpPr>
            <a:spLocks noGrp="1"/>
          </p:cNvSpPr>
          <p:nvPr>
            <p:ph type="sldNum" sz="quarter" idx="10"/>
          </p:nvPr>
        </p:nvSpPr>
        <p:spPr/>
        <p:txBody>
          <a:bodyPr/>
          <a:lstStyle/>
          <a:p>
            <a:endParaRPr lang="en-US" dirty="0"/>
          </a:p>
        </p:txBody>
      </p:sp>
      <p:sp>
        <p:nvSpPr>
          <p:cNvPr id="500740" name="Rectangle 2"/>
          <p:cNvSpPr>
            <a:spLocks noGrp="1" noChangeArrowheads="1"/>
          </p:cNvSpPr>
          <p:nvPr>
            <p:ph type="title" idx="4294967295"/>
          </p:nvPr>
        </p:nvSpPr>
        <p:spPr/>
        <p:txBody>
          <a:bodyPr/>
          <a:lstStyle/>
          <a:p>
            <a:r>
              <a:rPr lang="en-US" dirty="0"/>
              <a:t>The New OSHA:</a:t>
            </a:r>
            <a:br>
              <a:rPr lang="en-US" dirty="0"/>
            </a:br>
            <a:r>
              <a:rPr lang="en-US" sz="2800" i="1" dirty="0"/>
              <a:t>An Overview</a:t>
            </a:r>
          </a:p>
        </p:txBody>
      </p:sp>
      <p:graphicFrame>
        <p:nvGraphicFramePr>
          <p:cNvPr id="500741" name="Group 5"/>
          <p:cNvGraphicFramePr>
            <a:graphicFrameLocks noGrp="1"/>
          </p:cNvGraphicFramePr>
          <p:nvPr>
            <p:extLst>
              <p:ext uri="{D42A27DB-BD31-4B8C-83A1-F6EECF244321}">
                <p14:modId xmlns="" xmlns:p14="http://schemas.microsoft.com/office/powerpoint/2010/main" val="2515270828"/>
              </p:ext>
            </p:extLst>
          </p:nvPr>
        </p:nvGraphicFramePr>
        <p:xfrm>
          <a:off x="381000" y="1828800"/>
          <a:ext cx="8382000" cy="4033394"/>
        </p:xfrm>
        <a:graphic>
          <a:graphicData uri="http://schemas.openxmlformats.org/drawingml/2006/table">
            <a:tbl>
              <a:tblPr/>
              <a:tblGrid>
                <a:gridCol w="3806825"/>
                <a:gridCol w="4575175"/>
              </a:tblGrid>
              <a:tr h="304800">
                <a:tc>
                  <a:txBody>
                    <a:bodyPr/>
                    <a:lstStyle/>
                    <a:p>
                      <a:pPr marL="0" marR="0" lvl="0" indent="0" algn="ctr" defTabSz="914400" rtl="0" eaLnBrk="1" fontAlgn="base" latinLnBrk="0" hangingPunct="1">
                        <a:lnSpc>
                          <a:spcPct val="100000"/>
                        </a:lnSpc>
                        <a:spcBef>
                          <a:spcPct val="20000"/>
                        </a:spcBef>
                        <a:spcAft>
                          <a:spcPct val="0"/>
                        </a:spcAft>
                        <a:buClr>
                          <a:srgbClr val="758D2D"/>
                        </a:buClr>
                        <a:buSzTx/>
                        <a:buFontTx/>
                        <a:buNone/>
                        <a:tabLst/>
                      </a:pPr>
                      <a:r>
                        <a:rPr kumimoji="0" lang="en-US" sz="2000" b="1" i="0" u="none" strike="noStrike" cap="none" normalizeH="0" baseline="0" dirty="0" smtClean="0">
                          <a:ln>
                            <a:noFill/>
                          </a:ln>
                          <a:solidFill>
                            <a:schemeClr val="bg2"/>
                          </a:solidFill>
                          <a:effectLst/>
                          <a:latin typeface="Calibri" pitchFamily="34" charset="0"/>
                        </a:rPr>
                        <a:t>Old OSHA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758D2D"/>
                        </a:buClr>
                        <a:buSzTx/>
                        <a:buFontTx/>
                        <a:buNone/>
                        <a:tabLst/>
                      </a:pPr>
                      <a:r>
                        <a:rPr kumimoji="0" lang="en-US" sz="2000" b="1" i="0" u="none" strike="noStrike" cap="none" normalizeH="0" baseline="0" dirty="0" smtClean="0">
                          <a:ln>
                            <a:noFill/>
                          </a:ln>
                          <a:solidFill>
                            <a:schemeClr val="bg2"/>
                          </a:solidFill>
                          <a:effectLst/>
                          <a:latin typeface="Calibri" pitchFamily="34" charset="0"/>
                        </a:rPr>
                        <a:t>New OSHA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604838">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Reported injuries at a record low because of OSHA’s efforts.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Reported injuries at a record low because of widespread under-reporting.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Expanded on compliance assistance and cooperative programs to bring down fatality, injury, and illness rates.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Cooperative programs curtailed in favor of more resources focused on enforcement and citation programs.</a:t>
                      </a:r>
                    </a:p>
                    <a:p>
                      <a:pPr marL="0" marR="0" lvl="0" indent="0" algn="l" defTabSz="914400" rtl="0" eaLnBrk="1" fontAlgn="base" latinLnBrk="0" hangingPunct="1">
                        <a:lnSpc>
                          <a:spcPct val="100000"/>
                        </a:lnSpc>
                        <a:spcBef>
                          <a:spcPct val="20000"/>
                        </a:spcBef>
                        <a:spcAft>
                          <a:spcPct val="0"/>
                        </a:spcAft>
                        <a:buClr>
                          <a:srgbClr val="758D2D"/>
                        </a:buClr>
                        <a:buSzTx/>
                        <a:buFontTx/>
                        <a:buNone/>
                        <a:tabLst/>
                      </a:pPr>
                      <a:endParaRPr kumimoji="0" lang="en-US" sz="1600" b="0" i="0" u="none" strike="noStrike" cap="none" normalizeH="0" baseline="0" dirty="0" smtClean="0">
                        <a:ln>
                          <a:noFill/>
                        </a:ln>
                        <a:solidFill>
                          <a:schemeClr val="accent4"/>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Limited use of General Duty Clause citations for ergonomics, workplace violence.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Increased use of General Duty Clause for ergonomics, workplace violence, and numerous other areas.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Willingness to settle cases with citations “unclassified.”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Limited use of “unclassified” citations as a settlement tool.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Enhanced Enforcement Program (EEP).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758D2D"/>
                        </a:buClr>
                        <a:buSzTx/>
                        <a:buFontTx/>
                        <a:buNone/>
                        <a:tabLst/>
                      </a:pPr>
                      <a:r>
                        <a:rPr kumimoji="0" lang="en-US" sz="1600" b="0" i="0" u="none" strike="noStrike" cap="none" normalizeH="0" baseline="0" dirty="0" smtClean="0">
                          <a:ln>
                            <a:noFill/>
                          </a:ln>
                          <a:solidFill>
                            <a:schemeClr val="accent4"/>
                          </a:solidFill>
                          <a:effectLst/>
                          <a:latin typeface="Calibri" pitchFamily="34" charset="0"/>
                        </a:rPr>
                        <a:t>Severe Violators Enforcement Program (SVEP).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3101313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275460" name="Rectangle 2"/>
          <p:cNvSpPr>
            <a:spLocks noGrp="1" noChangeArrowheads="1"/>
          </p:cNvSpPr>
          <p:nvPr>
            <p:ph type="title" idx="4294967295"/>
          </p:nvPr>
        </p:nvSpPr>
        <p:spPr/>
        <p:txBody>
          <a:bodyPr/>
          <a:lstStyle/>
          <a:p>
            <a:r>
              <a:rPr lang="en-US" dirty="0"/>
              <a:t>Citation and Enforcement:</a:t>
            </a:r>
            <a:br>
              <a:rPr lang="en-US" dirty="0"/>
            </a:br>
            <a:r>
              <a:rPr lang="en-US" sz="2800" i="1" dirty="0"/>
              <a:t>General Duty Clause Enforcement</a:t>
            </a:r>
          </a:p>
        </p:txBody>
      </p:sp>
      <p:sp>
        <p:nvSpPr>
          <p:cNvPr id="275461" name="Rectangle 3"/>
          <p:cNvSpPr>
            <a:spLocks noGrp="1" noChangeArrowheads="1"/>
          </p:cNvSpPr>
          <p:nvPr>
            <p:ph type="body" idx="4294967295"/>
          </p:nvPr>
        </p:nvSpPr>
        <p:spPr>
          <a:xfrm>
            <a:off x="609600" y="1524000"/>
            <a:ext cx="8229600" cy="4572000"/>
          </a:xfrm>
        </p:spPr>
        <p:txBody>
          <a:bodyPr/>
          <a:lstStyle/>
          <a:p>
            <a:pPr>
              <a:lnSpc>
                <a:spcPct val="80000"/>
              </a:lnSpc>
            </a:pPr>
            <a:r>
              <a:rPr lang="en-US" sz="1800" dirty="0">
                <a:latin typeface="+mj-lt"/>
              </a:rPr>
              <a:t>Section 5(a)(1) of the OSH Act states:  “Each employer shall furnish to each of his employees employment and a place of employment which are free from recognized hazards that are causing or are likely to cause death or serious physical harm to his employees.”</a:t>
            </a:r>
          </a:p>
          <a:p>
            <a:pPr lvl="1">
              <a:lnSpc>
                <a:spcPct val="80000"/>
              </a:lnSpc>
            </a:pPr>
            <a:r>
              <a:rPr lang="en-US" sz="1800" dirty="0">
                <a:latin typeface="+mj-lt"/>
              </a:rPr>
              <a:t>Currently used to cite employers for ergonomic injuries, combustible dust, and other OSHA-identified hazards for which the agency currently has no standards.</a:t>
            </a:r>
          </a:p>
          <a:p>
            <a:pPr lvl="1">
              <a:lnSpc>
                <a:spcPct val="80000"/>
              </a:lnSpc>
            </a:pPr>
            <a:r>
              <a:rPr lang="en-US" sz="1800" dirty="0">
                <a:latin typeface="+mj-lt"/>
              </a:rPr>
              <a:t>Citation issued in 2009 to retailer for Black Friday stampede that killed worker. </a:t>
            </a:r>
          </a:p>
          <a:p>
            <a:pPr lvl="1">
              <a:lnSpc>
                <a:spcPct val="80000"/>
              </a:lnSpc>
            </a:pPr>
            <a:r>
              <a:rPr lang="en-US" sz="1800" dirty="0">
                <a:latin typeface="+mj-lt"/>
              </a:rPr>
              <a:t>H1N1 Influenza Enforcement Procedure</a:t>
            </a:r>
          </a:p>
          <a:p>
            <a:pPr>
              <a:lnSpc>
                <a:spcPct val="80000"/>
              </a:lnSpc>
            </a:pPr>
            <a:r>
              <a:rPr lang="en-US" sz="1800" dirty="0">
                <a:latin typeface="+mj-lt"/>
              </a:rPr>
              <a:t>Dr. Michaels has made clear his preference to expand the use of the General Duty Clause:</a:t>
            </a:r>
          </a:p>
          <a:p>
            <a:pPr lvl="1">
              <a:lnSpc>
                <a:spcPct val="80000"/>
              </a:lnSpc>
            </a:pPr>
            <a:r>
              <a:rPr lang="en-US" sz="1800" dirty="0">
                <a:solidFill>
                  <a:srgbClr val="E4551C"/>
                </a:solidFill>
                <a:latin typeface="+mj-lt"/>
              </a:rPr>
              <a:t>“</a:t>
            </a:r>
            <a:r>
              <a:rPr lang="en-US" sz="1800" i="1" dirty="0">
                <a:solidFill>
                  <a:srgbClr val="E4551C"/>
                </a:solidFill>
                <a:latin typeface="+mj-lt"/>
              </a:rPr>
              <a:t>OSHA has abandoned the General Duty Clause. It is time for the agency to start using it again</a:t>
            </a:r>
            <a:r>
              <a:rPr lang="en-US" sz="1800" dirty="0">
                <a:solidFill>
                  <a:srgbClr val="E4551C"/>
                </a:solidFill>
                <a:latin typeface="+mj-lt"/>
              </a:rPr>
              <a:t>.”</a:t>
            </a:r>
            <a:r>
              <a:rPr lang="en-US" sz="1800" dirty="0">
                <a:latin typeface="+mj-lt"/>
              </a:rPr>
              <a:t>  Dr. Michaels, 2007</a:t>
            </a:r>
          </a:p>
          <a:p>
            <a:pPr lvl="1">
              <a:lnSpc>
                <a:spcPct val="80000"/>
              </a:lnSpc>
            </a:pPr>
            <a:r>
              <a:rPr lang="en-US" sz="1800" dirty="0">
                <a:solidFill>
                  <a:srgbClr val="E4551C"/>
                </a:solidFill>
                <a:latin typeface="+mj-lt"/>
              </a:rPr>
              <a:t>“</a:t>
            </a:r>
            <a:r>
              <a:rPr lang="en-US" sz="1800" i="1" dirty="0">
                <a:solidFill>
                  <a:srgbClr val="E4551C"/>
                </a:solidFill>
                <a:latin typeface="+mj-lt"/>
              </a:rPr>
              <a:t>OSHA doesn’t need a new standard if a hazard is serious and there are recognized measures to mitigate the hazard</a:t>
            </a:r>
            <a:r>
              <a:rPr lang="en-US" sz="1800" dirty="0">
                <a:solidFill>
                  <a:srgbClr val="E4551C"/>
                </a:solidFill>
                <a:latin typeface="+mj-lt"/>
              </a:rPr>
              <a:t>.”</a:t>
            </a:r>
            <a:r>
              <a:rPr lang="en-US" sz="1800" dirty="0">
                <a:latin typeface="+mj-lt"/>
              </a:rPr>
              <a:t>  Dr. Michaels, 2007</a:t>
            </a:r>
          </a:p>
          <a:p>
            <a:pPr lvl="1">
              <a:lnSpc>
                <a:spcPct val="80000"/>
              </a:lnSpc>
            </a:pPr>
            <a:r>
              <a:rPr lang="en-US" sz="1800" dirty="0">
                <a:solidFill>
                  <a:srgbClr val="E4551C"/>
                </a:solidFill>
                <a:latin typeface="+mj-lt"/>
              </a:rPr>
              <a:t>"</a:t>
            </a:r>
            <a:r>
              <a:rPr lang="en-US" sz="1800" i="1" dirty="0">
                <a:solidFill>
                  <a:srgbClr val="E4551C"/>
                </a:solidFill>
                <a:latin typeface="+mj-lt"/>
              </a:rPr>
              <a:t>The General Duty Clause serves an important purpose because it is impossible for OSHA to create a standard for every hazard, as in the cases of ergonomics, workplace violence, specific chemical or bacterial exposure, or structural strength</a:t>
            </a:r>
            <a:r>
              <a:rPr lang="en-US" sz="1800" dirty="0">
                <a:solidFill>
                  <a:srgbClr val="E4551C"/>
                </a:solidFill>
                <a:latin typeface="+mj-lt"/>
              </a:rPr>
              <a:t>.“</a:t>
            </a:r>
            <a:r>
              <a:rPr lang="en-US" sz="1800" dirty="0">
                <a:latin typeface="+mj-lt"/>
              </a:rPr>
              <a:t> Dr. Michaels at the September 2010 OSHRC Judicial Conference</a:t>
            </a:r>
          </a:p>
        </p:txBody>
      </p:sp>
    </p:spTree>
    <p:extLst>
      <p:ext uri="{BB962C8B-B14F-4D97-AF65-F5344CB8AC3E}">
        <p14:creationId xmlns="" xmlns:p14="http://schemas.microsoft.com/office/powerpoint/2010/main" val="14273275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2"/>
          <p:cNvSpPr>
            <a:spLocks noGrp="1" noChangeArrowheads="1"/>
          </p:cNvSpPr>
          <p:nvPr>
            <p:ph type="title" idx="4294967295"/>
          </p:nvPr>
        </p:nvSpPr>
        <p:spPr/>
        <p:txBody>
          <a:bodyPr/>
          <a:lstStyle/>
          <a:p>
            <a:r>
              <a:rPr lang="en-US" dirty="0"/>
              <a:t>Citation and Enforcement:</a:t>
            </a:r>
            <a:br>
              <a:rPr lang="en-US" dirty="0"/>
            </a:br>
            <a:r>
              <a:rPr lang="en-US" sz="2800" i="1" dirty="0"/>
              <a:t>Repeat Violations</a:t>
            </a:r>
          </a:p>
        </p:txBody>
      </p:sp>
      <p:sp>
        <p:nvSpPr>
          <p:cNvPr id="277509" name="Rectangle 3"/>
          <p:cNvSpPr>
            <a:spLocks noGrp="1" noChangeArrowheads="1"/>
          </p:cNvSpPr>
          <p:nvPr>
            <p:ph type="body" idx="4294967295"/>
          </p:nvPr>
        </p:nvSpPr>
        <p:spPr>
          <a:xfrm>
            <a:off x="609600" y="1828800"/>
            <a:ext cx="8229600" cy="4419600"/>
          </a:xfrm>
        </p:spPr>
        <p:txBody>
          <a:bodyPr/>
          <a:lstStyle/>
          <a:p>
            <a:pPr>
              <a:lnSpc>
                <a:spcPct val="80000"/>
              </a:lnSpc>
            </a:pPr>
            <a:r>
              <a:rPr lang="en-US" sz="1800" dirty="0">
                <a:latin typeface="+mj-lt"/>
              </a:rPr>
              <a:t>Currently, to establish a repeat violation under section 17(a) of the OSH Act, OSHA must prove that:</a:t>
            </a:r>
          </a:p>
          <a:p>
            <a:pPr lvl="1">
              <a:lnSpc>
                <a:spcPct val="80000"/>
              </a:lnSpc>
            </a:pPr>
            <a:r>
              <a:rPr lang="en-US" sz="1800" dirty="0">
                <a:latin typeface="+mj-lt"/>
              </a:rPr>
              <a:t>The cited employer is the same one that was cited previously; </a:t>
            </a:r>
          </a:p>
          <a:p>
            <a:pPr lvl="1">
              <a:lnSpc>
                <a:spcPct val="80000"/>
              </a:lnSpc>
            </a:pPr>
            <a:r>
              <a:rPr lang="en-US" sz="1800" dirty="0">
                <a:latin typeface="+mj-lt"/>
              </a:rPr>
              <a:t>The previously cited employer was cited at least once before (and within three years of the time that the previous violation became a final order); </a:t>
            </a:r>
          </a:p>
          <a:p>
            <a:pPr lvl="1">
              <a:lnSpc>
                <a:spcPct val="80000"/>
              </a:lnSpc>
            </a:pPr>
            <a:r>
              <a:rPr lang="en-US" sz="1800" dirty="0">
                <a:latin typeface="+mj-lt"/>
              </a:rPr>
              <a:t>The earlier citation became a final order of the Occupational Safety and Health Review Commission; and </a:t>
            </a:r>
          </a:p>
          <a:p>
            <a:pPr lvl="1">
              <a:lnSpc>
                <a:spcPct val="80000"/>
              </a:lnSpc>
            </a:pPr>
            <a:r>
              <a:rPr lang="en-US" sz="1800" dirty="0">
                <a:latin typeface="+mj-lt"/>
              </a:rPr>
              <a:t>The earlier citation was for a substantially similar violation. </a:t>
            </a:r>
          </a:p>
          <a:p>
            <a:pPr>
              <a:lnSpc>
                <a:spcPct val="80000"/>
              </a:lnSpc>
            </a:pPr>
            <a:r>
              <a:rPr lang="en-US" sz="1800" dirty="0">
                <a:solidFill>
                  <a:srgbClr val="C00000"/>
                </a:solidFill>
                <a:latin typeface="+mj-lt"/>
              </a:rPr>
              <a:t>Repeat citations are very costly to employers—up to five times the penalty of the first-offense citation. </a:t>
            </a:r>
          </a:p>
          <a:p>
            <a:pPr lvl="1">
              <a:lnSpc>
                <a:spcPct val="80000"/>
              </a:lnSpc>
            </a:pPr>
            <a:r>
              <a:rPr lang="en-US" sz="1800" dirty="0">
                <a:solidFill>
                  <a:srgbClr val="C00000"/>
                </a:solidFill>
                <a:latin typeface="+mj-lt"/>
              </a:rPr>
              <a:t>Three repeat citations (or Three Willful and repeat violations in combination) will place the employer in the Severe Violators Enforcement Program (SVEP). </a:t>
            </a:r>
          </a:p>
          <a:p>
            <a:pPr>
              <a:lnSpc>
                <a:spcPct val="80000"/>
              </a:lnSpc>
            </a:pPr>
            <a:r>
              <a:rPr lang="en-US" sz="1800" dirty="0">
                <a:latin typeface="+mj-lt"/>
              </a:rPr>
              <a:t>Anticipate a broadening of OSHA’s willingness and ability to cite repeat violations:</a:t>
            </a:r>
          </a:p>
          <a:p>
            <a:pPr lvl="1">
              <a:lnSpc>
                <a:spcPct val="80000"/>
              </a:lnSpc>
            </a:pPr>
            <a:r>
              <a:rPr lang="en-US" sz="1800" dirty="0">
                <a:latin typeface="+mj-lt"/>
              </a:rPr>
              <a:t>Broadening the scope of what is defined as a “repeat” offense under section 17(a).</a:t>
            </a:r>
          </a:p>
          <a:p>
            <a:pPr lvl="1">
              <a:lnSpc>
                <a:spcPct val="80000"/>
              </a:lnSpc>
            </a:pPr>
            <a:r>
              <a:rPr lang="en-US" sz="1800" dirty="0">
                <a:latin typeface="+mj-lt"/>
              </a:rPr>
              <a:t>Citations for a single employer across multiple facilities may support “repeat” finding.</a:t>
            </a:r>
          </a:p>
          <a:p>
            <a:pPr>
              <a:lnSpc>
                <a:spcPct val="80000"/>
              </a:lnSpc>
              <a:buFontTx/>
              <a:buNone/>
            </a:pPr>
            <a:endParaRPr lang="en-US" sz="1800" dirty="0">
              <a:latin typeface="+mj-lt"/>
            </a:endParaRPr>
          </a:p>
        </p:txBody>
      </p:sp>
    </p:spTree>
    <p:extLst>
      <p:ext uri="{BB962C8B-B14F-4D97-AF65-F5344CB8AC3E}">
        <p14:creationId xmlns="" xmlns:p14="http://schemas.microsoft.com/office/powerpoint/2010/main" val="8906814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fld id="{D0F39FD0-C001-4EA1-85ED-6AC281FCBCAB}" type="slidenum">
              <a:rPr lang="en-US" sz="800">
                <a:solidFill>
                  <a:schemeClr val="bg2"/>
                </a:solidFill>
                <a:ea typeface="ＭＳ Ｐゴシック" charset="-128"/>
              </a:rPr>
              <a:pPr algn="ctr" eaLnBrk="0" hangingPunct="0"/>
              <a:t>38</a:t>
            </a:fld>
            <a:endParaRPr lang="en-US" sz="800" dirty="0">
              <a:solidFill>
                <a:schemeClr val="bg2"/>
              </a:solidFill>
              <a:ea typeface="ＭＳ Ｐゴシック" charset="-128"/>
            </a:endParaRPr>
          </a:p>
        </p:txBody>
      </p:sp>
      <p:sp>
        <p:nvSpPr>
          <p:cNvPr id="283651" name="Slide Number Placeholder 3"/>
          <p:cNvSpPr txBox="1">
            <a:spLocks noGrp="1"/>
          </p:cNvSpPr>
          <p:nvPr/>
        </p:nvSpPr>
        <p:spPr bwMode="auto">
          <a:xfrm>
            <a:off x="3886200" y="6451600"/>
            <a:ext cx="1676400" cy="304800"/>
          </a:xfrm>
          <a:prstGeom prst="rect">
            <a:avLst/>
          </a:prstGeom>
          <a:noFill/>
          <a:ln w="9525">
            <a:noFill/>
            <a:miter lim="800000"/>
            <a:headEnd/>
            <a:tailEnd/>
          </a:ln>
        </p:spPr>
        <p:txBody>
          <a:bodyPr/>
          <a:lstStyle/>
          <a:p>
            <a:pPr algn="ctr" eaLnBrk="0" hangingPunct="0"/>
            <a:fld id="{2C454FCD-9B6F-48E2-AD41-46B26C044BC2}" type="slidenum">
              <a:rPr lang="en-US" sz="800">
                <a:solidFill>
                  <a:schemeClr val="bg2"/>
                </a:solidFill>
                <a:ea typeface="ＭＳ Ｐゴシック" charset="-128"/>
              </a:rPr>
              <a:pPr algn="ctr" eaLnBrk="0" hangingPunct="0"/>
              <a:t>38</a:t>
            </a:fld>
            <a:endParaRPr lang="en-US" sz="800" dirty="0">
              <a:solidFill>
                <a:schemeClr val="bg2"/>
              </a:solidFill>
              <a:ea typeface="ＭＳ Ｐゴシック" charset="-128"/>
            </a:endParaRPr>
          </a:p>
        </p:txBody>
      </p:sp>
      <p:sp>
        <p:nvSpPr>
          <p:cNvPr id="283652" name="Rectangle 2"/>
          <p:cNvSpPr>
            <a:spLocks noGrp="1" noChangeArrowheads="1"/>
          </p:cNvSpPr>
          <p:nvPr>
            <p:ph type="title" idx="4294967295"/>
          </p:nvPr>
        </p:nvSpPr>
        <p:spPr/>
        <p:txBody>
          <a:bodyPr/>
          <a:lstStyle/>
          <a:p>
            <a:r>
              <a:rPr lang="en-US" dirty="0"/>
              <a:t>Citation and Enforcement:</a:t>
            </a:r>
            <a:br>
              <a:rPr lang="en-US" dirty="0"/>
            </a:br>
            <a:r>
              <a:rPr lang="en-US" sz="2800" i="1" dirty="0"/>
              <a:t>SVEP Program</a:t>
            </a:r>
          </a:p>
        </p:txBody>
      </p:sp>
      <p:sp>
        <p:nvSpPr>
          <p:cNvPr id="283653" name="Rectangle 3"/>
          <p:cNvSpPr>
            <a:spLocks noGrp="1" noChangeArrowheads="1"/>
          </p:cNvSpPr>
          <p:nvPr>
            <p:ph type="body" idx="4294967295"/>
          </p:nvPr>
        </p:nvSpPr>
        <p:spPr>
          <a:xfrm>
            <a:off x="457200" y="1828800"/>
            <a:ext cx="8229600" cy="4343400"/>
          </a:xfrm>
        </p:spPr>
        <p:txBody>
          <a:bodyPr/>
          <a:lstStyle/>
          <a:p>
            <a:r>
              <a:rPr lang="en-US" sz="2400" dirty="0">
                <a:solidFill>
                  <a:schemeClr val="tx2"/>
                </a:solidFill>
                <a:latin typeface="+mj-lt"/>
              </a:rPr>
              <a:t>OSHA’s Enhanced Enforcement Program (EEP) was created to focus resources on “those employers who are indifferent to their obligations under the OSH Act.”</a:t>
            </a:r>
          </a:p>
          <a:p>
            <a:pPr lvl="1"/>
            <a:r>
              <a:rPr lang="en-US" sz="2400" dirty="0">
                <a:latin typeface="+mj-lt"/>
              </a:rPr>
              <a:t>But in April 2009 congressional hearings, OSHA agreed that the EEP was not working as intended and needed to be improved to target “truly bad actors,” such as those with willful or repeat violations and/or those linked to workplace fatalities. </a:t>
            </a:r>
          </a:p>
          <a:p>
            <a:pPr>
              <a:spcAft>
                <a:spcPct val="20000"/>
              </a:spcAft>
            </a:pPr>
            <a:r>
              <a:rPr lang="en-US" sz="2400" dirty="0">
                <a:solidFill>
                  <a:schemeClr val="tx2"/>
                </a:solidFill>
                <a:latin typeface="+mj-lt"/>
              </a:rPr>
              <a:t>Severe Violators Enforcement Program (SVEP) designed by an OSHA Task Force to replace the EEP. </a:t>
            </a:r>
          </a:p>
          <a:p>
            <a:pPr lvl="1">
              <a:spcBef>
                <a:spcPct val="20000"/>
              </a:spcBef>
              <a:buClrTx/>
            </a:pPr>
            <a:r>
              <a:rPr lang="en-US" sz="2400" dirty="0">
                <a:latin typeface="+mj-lt"/>
              </a:rPr>
              <a:t>OSHA finalized the SVEP directive on April 22, 2010 and it went into effect on June 18, 2010.</a:t>
            </a:r>
          </a:p>
        </p:txBody>
      </p:sp>
    </p:spTree>
    <p:extLst>
      <p:ext uri="{BB962C8B-B14F-4D97-AF65-F5344CB8AC3E}">
        <p14:creationId xmlns="" xmlns:p14="http://schemas.microsoft.com/office/powerpoint/2010/main" val="21341160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fld id="{891FCC72-F312-441D-867A-4F4359FEA648}" type="slidenum">
              <a:rPr lang="en-US" sz="800">
                <a:solidFill>
                  <a:schemeClr val="bg2"/>
                </a:solidFill>
                <a:ea typeface="ＭＳ Ｐゴシック" charset="-128"/>
              </a:rPr>
              <a:pPr algn="ctr" eaLnBrk="0" hangingPunct="0"/>
              <a:t>39</a:t>
            </a:fld>
            <a:endParaRPr lang="en-US" sz="800" dirty="0">
              <a:solidFill>
                <a:schemeClr val="bg2"/>
              </a:solidFill>
              <a:ea typeface="ＭＳ Ｐゴシック" charset="-128"/>
            </a:endParaRPr>
          </a:p>
        </p:txBody>
      </p:sp>
      <p:sp>
        <p:nvSpPr>
          <p:cNvPr id="285699" name="Slide Number Placeholder 3"/>
          <p:cNvSpPr txBox="1">
            <a:spLocks noGrp="1"/>
          </p:cNvSpPr>
          <p:nvPr/>
        </p:nvSpPr>
        <p:spPr bwMode="auto">
          <a:xfrm>
            <a:off x="3886200" y="6451600"/>
            <a:ext cx="1676400" cy="304800"/>
          </a:xfrm>
          <a:prstGeom prst="rect">
            <a:avLst/>
          </a:prstGeom>
          <a:noFill/>
          <a:ln w="9525">
            <a:noFill/>
            <a:miter lim="800000"/>
            <a:headEnd/>
            <a:tailEnd/>
          </a:ln>
        </p:spPr>
        <p:txBody>
          <a:bodyPr/>
          <a:lstStyle/>
          <a:p>
            <a:pPr algn="ctr" eaLnBrk="0" hangingPunct="0"/>
            <a:fld id="{7BCC544C-57B8-4361-86F6-0FBE7D491406}" type="slidenum">
              <a:rPr lang="en-US" sz="800">
                <a:solidFill>
                  <a:schemeClr val="bg2"/>
                </a:solidFill>
                <a:ea typeface="ＭＳ Ｐゴシック" charset="-128"/>
              </a:rPr>
              <a:pPr algn="ctr" eaLnBrk="0" hangingPunct="0"/>
              <a:t>39</a:t>
            </a:fld>
            <a:endParaRPr lang="en-US" sz="800" dirty="0">
              <a:solidFill>
                <a:schemeClr val="bg2"/>
              </a:solidFill>
              <a:ea typeface="ＭＳ Ｐゴシック" charset="-128"/>
            </a:endParaRPr>
          </a:p>
        </p:txBody>
      </p:sp>
      <p:sp>
        <p:nvSpPr>
          <p:cNvPr id="285700" name="Rectangle 2"/>
          <p:cNvSpPr>
            <a:spLocks noGrp="1" noChangeArrowheads="1"/>
          </p:cNvSpPr>
          <p:nvPr>
            <p:ph type="title" idx="4294967295"/>
          </p:nvPr>
        </p:nvSpPr>
        <p:spPr/>
        <p:txBody>
          <a:bodyPr/>
          <a:lstStyle/>
          <a:p>
            <a:r>
              <a:rPr lang="en-US" dirty="0"/>
              <a:t>Citation and Enforcement:</a:t>
            </a:r>
            <a:br>
              <a:rPr lang="en-US" dirty="0"/>
            </a:br>
            <a:r>
              <a:rPr lang="en-US" sz="2800" i="1" dirty="0"/>
              <a:t>SVEP Program</a:t>
            </a:r>
          </a:p>
        </p:txBody>
      </p:sp>
      <p:sp>
        <p:nvSpPr>
          <p:cNvPr id="285701" name="Rectangle 3"/>
          <p:cNvSpPr>
            <a:spLocks noGrp="1" noChangeArrowheads="1"/>
          </p:cNvSpPr>
          <p:nvPr>
            <p:ph type="body" idx="4294967295"/>
          </p:nvPr>
        </p:nvSpPr>
        <p:spPr>
          <a:xfrm>
            <a:off x="533400" y="1447800"/>
            <a:ext cx="8229600" cy="4495800"/>
          </a:xfrm>
        </p:spPr>
        <p:txBody>
          <a:bodyPr/>
          <a:lstStyle/>
          <a:p>
            <a:pPr marL="231775" indent="-231775">
              <a:lnSpc>
                <a:spcPct val="80000"/>
              </a:lnSpc>
            </a:pPr>
            <a:r>
              <a:rPr lang="en-US" sz="1600" dirty="0">
                <a:latin typeface="+mj-lt"/>
              </a:rPr>
              <a:t>OSHA will consider any inspection that meets one or more of the following criteria as a candidate for the SVEP:</a:t>
            </a:r>
          </a:p>
          <a:p>
            <a:pPr lvl="1">
              <a:lnSpc>
                <a:spcPct val="80000"/>
              </a:lnSpc>
            </a:pPr>
            <a:r>
              <a:rPr lang="en-US" sz="1600" u="sng" dirty="0">
                <a:latin typeface="+mj-lt"/>
              </a:rPr>
              <a:t>Fatality/Catastrophic Criteria</a:t>
            </a:r>
            <a:r>
              <a:rPr lang="en-US" sz="1600" dirty="0">
                <a:latin typeface="+mj-lt"/>
              </a:rPr>
              <a:t>.  A fatality/catastrophe inspection in which OSHA finds one or more willful or repeated citations or failure to abate notices based on a serious violation related to the death of an employee or three or more hospitalizations.  Violations under this section do not need to be classified as “High Emphasis Hazards.”</a:t>
            </a:r>
          </a:p>
          <a:p>
            <a:pPr lvl="1">
              <a:lnSpc>
                <a:spcPct val="80000"/>
              </a:lnSpc>
            </a:pPr>
            <a:r>
              <a:rPr lang="en-US" sz="1600" u="sng" dirty="0">
                <a:latin typeface="+mj-lt"/>
              </a:rPr>
              <a:t>Nonfatality/Noncatastrophic High Emphasis Hazards</a:t>
            </a:r>
            <a:r>
              <a:rPr lang="en-US" sz="1600" dirty="0">
                <a:latin typeface="+mj-lt"/>
              </a:rPr>
              <a:t>.  An inspection that finds two or more willful or repeated violations or failure to abate notices based on high-gravity, serious violations due to a High Emphasis Hazard.  </a:t>
            </a:r>
          </a:p>
          <a:p>
            <a:pPr lvl="1">
              <a:lnSpc>
                <a:spcPct val="80000"/>
              </a:lnSpc>
            </a:pPr>
            <a:r>
              <a:rPr lang="en-US" sz="1600" dirty="0">
                <a:latin typeface="+mj-lt"/>
              </a:rPr>
              <a:t>A “High Emphasis Hazard” is one based on a fall or a specific NEP identified in the draft, and thus includes  (1) fall hazards under general industry, construction, shipyard, marine terminal, and longshoring standards; (2) amputation hazards; (3) combustible dust hazards; (4) crystalline silica hazards; (5) lead hazards (based on sampling); (6) excavation and trenching hazards; and (7) ship-breaking hazards.</a:t>
            </a:r>
          </a:p>
          <a:p>
            <a:pPr lvl="1">
              <a:lnSpc>
                <a:spcPct val="80000"/>
              </a:lnSpc>
            </a:pPr>
            <a:r>
              <a:rPr lang="en-US" sz="1600" u="sng" dirty="0">
                <a:latin typeface="+mj-lt"/>
              </a:rPr>
              <a:t>Nonfatality/NonCatastrophic Hazards Due to the Potential Release of a Highly Hazardous Chemical –PSM</a:t>
            </a:r>
            <a:r>
              <a:rPr lang="en-US" sz="1600" dirty="0">
                <a:latin typeface="+mj-lt"/>
              </a:rPr>
              <a:t>.  An inspection that finds three or more willful or repeated violations or failure to abate notices based on high-gravity, serious violations related to petroleum refinery hazards, i.e., hazards covered by the petroleum refinery PSM NEP and hazards associated with the potential release of highly hazardous chemicals, as defined by the PSM Covered Chemical Facilities NEP.    </a:t>
            </a:r>
          </a:p>
          <a:p>
            <a:pPr lvl="1">
              <a:lnSpc>
                <a:spcPct val="80000"/>
              </a:lnSpc>
            </a:pPr>
            <a:r>
              <a:rPr lang="en-US" sz="1600" u="sng" dirty="0">
                <a:latin typeface="+mj-lt"/>
              </a:rPr>
              <a:t>Egregious Violations</a:t>
            </a:r>
            <a:r>
              <a:rPr lang="en-US" sz="1600" dirty="0">
                <a:latin typeface="+mj-lt"/>
              </a:rPr>
              <a:t>.  All “egregious” enforcement actions (cases where OSHA has alleged instance-by-instance violation of a particular standard) will be considered SVEP cases. </a:t>
            </a:r>
          </a:p>
        </p:txBody>
      </p:sp>
    </p:spTree>
    <p:extLst>
      <p:ext uri="{BB962C8B-B14F-4D97-AF65-F5344CB8AC3E}">
        <p14:creationId xmlns="" xmlns:p14="http://schemas.microsoft.com/office/powerpoint/2010/main" val="23061332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noFill/>
        </p:spPr>
        <p:txBody>
          <a:bodyPr/>
          <a:lstStyle/>
          <a:p>
            <a:r>
              <a:rPr lang="en-US" sz="4000" dirty="0" smtClean="0">
                <a:effectLst/>
              </a:rPr>
              <a:t>OSHA Sweep Auger</a:t>
            </a:r>
            <a:br>
              <a:rPr lang="en-US" sz="4000" dirty="0" smtClean="0">
                <a:effectLst/>
              </a:rPr>
            </a:br>
            <a:r>
              <a:rPr lang="en-US" sz="4000" dirty="0" smtClean="0">
                <a:effectLst/>
              </a:rPr>
              <a:t>Letter of Interpretation</a:t>
            </a:r>
          </a:p>
        </p:txBody>
      </p:sp>
      <p:sp>
        <p:nvSpPr>
          <p:cNvPr id="97283" name="Rectangle 3"/>
          <p:cNvSpPr>
            <a:spLocks noGrp="1" noChangeArrowheads="1"/>
          </p:cNvSpPr>
          <p:nvPr>
            <p:ph type="body" idx="4294967295"/>
          </p:nvPr>
        </p:nvSpPr>
        <p:spPr>
          <a:xfrm>
            <a:off x="228600" y="1600200"/>
            <a:ext cx="8686800" cy="4800600"/>
          </a:xfrm>
        </p:spPr>
        <p:txBody>
          <a:bodyPr/>
          <a:lstStyle/>
          <a:p>
            <a:pPr eaLnBrk="1" hangingPunct="1">
              <a:defRPr/>
            </a:pPr>
            <a:r>
              <a:rPr lang="en-US" sz="3400" dirty="0" smtClean="0">
                <a:latin typeface="Arial" charset="0"/>
              </a:rPr>
              <a:t>On 12/24/09 OSHA issued a letter pertaining to sweep auger operations within grain bins: </a:t>
            </a:r>
            <a:r>
              <a:rPr lang="en-US" dirty="0" smtClean="0">
                <a:latin typeface="Arial" charset="0"/>
                <a:hlinkClick r:id="rId3"/>
              </a:rPr>
              <a:t>www.osha.gov</a:t>
            </a:r>
            <a:r>
              <a:rPr lang="en-US" dirty="0" smtClean="0">
                <a:latin typeface="Arial" charset="0"/>
              </a:rPr>
              <a:t> (</a:t>
            </a:r>
            <a:r>
              <a:rPr lang="en-US" dirty="0" smtClean="0">
                <a:solidFill>
                  <a:srgbClr val="FF9900"/>
                </a:solidFill>
                <a:latin typeface="Arial" charset="0"/>
              </a:rPr>
              <a:t>I</a:t>
            </a:r>
            <a:r>
              <a:rPr lang="en-US" dirty="0" smtClean="0">
                <a:latin typeface="Arial" charset="0"/>
              </a:rPr>
              <a:t>nterpretations)</a:t>
            </a:r>
          </a:p>
          <a:p>
            <a:pPr lvl="1" eaLnBrk="1" hangingPunct="1">
              <a:defRPr/>
            </a:pPr>
            <a:r>
              <a:rPr lang="en-US" dirty="0" smtClean="0">
                <a:latin typeface="Arial" charset="0"/>
              </a:rPr>
              <a:t>Prohibits an employee from working inside a bin while an unguarded sweep auger is in operation</a:t>
            </a:r>
          </a:p>
          <a:p>
            <a:pPr lvl="1" eaLnBrk="1" hangingPunct="1">
              <a:defRPr/>
            </a:pPr>
            <a:r>
              <a:rPr lang="en-US" dirty="0" smtClean="0">
                <a:latin typeface="Arial" charset="0"/>
              </a:rPr>
              <a:t>OSHA offered no acceptable procedures that would allow a person to work inside a bin when an unguarded auger is in operation</a:t>
            </a:r>
          </a:p>
          <a:p>
            <a:pPr>
              <a:defRPr/>
            </a:pPr>
            <a:endParaRPr lang="en-US" sz="3600" dirty="0" smtClean="0">
              <a:effectLst/>
            </a:endParaRPr>
          </a:p>
        </p:txBody>
      </p:sp>
    </p:spTree>
    <p:extLst>
      <p:ext uri="{BB962C8B-B14F-4D97-AF65-F5344CB8AC3E}">
        <p14:creationId xmlns="" xmlns:p14="http://schemas.microsoft.com/office/powerpoint/2010/main" val="390671834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287748" name="Rectangle 2"/>
          <p:cNvSpPr>
            <a:spLocks noGrp="1" noChangeArrowheads="1"/>
          </p:cNvSpPr>
          <p:nvPr>
            <p:ph type="title" idx="4294967295"/>
          </p:nvPr>
        </p:nvSpPr>
        <p:spPr/>
        <p:txBody>
          <a:bodyPr/>
          <a:lstStyle/>
          <a:p>
            <a:r>
              <a:rPr lang="en-US" dirty="0"/>
              <a:t>Citation and Enforcement:</a:t>
            </a:r>
            <a:br>
              <a:rPr lang="en-US" dirty="0"/>
            </a:br>
            <a:r>
              <a:rPr lang="en-US" sz="2800" i="1" dirty="0"/>
              <a:t>Consequences of Placement into SVEP Program</a:t>
            </a:r>
          </a:p>
        </p:txBody>
      </p:sp>
      <p:sp>
        <p:nvSpPr>
          <p:cNvPr id="287749" name="Rectangle 3"/>
          <p:cNvSpPr>
            <a:spLocks noGrp="1" noChangeArrowheads="1"/>
          </p:cNvSpPr>
          <p:nvPr>
            <p:ph type="body" idx="4294967295"/>
          </p:nvPr>
        </p:nvSpPr>
        <p:spPr>
          <a:xfrm>
            <a:off x="457200" y="1828800"/>
            <a:ext cx="8229600" cy="4267200"/>
          </a:xfrm>
        </p:spPr>
        <p:txBody>
          <a:bodyPr/>
          <a:lstStyle/>
          <a:p>
            <a:pPr marL="231775" indent="-231775">
              <a:lnSpc>
                <a:spcPct val="80000"/>
              </a:lnSpc>
            </a:pPr>
            <a:r>
              <a:rPr lang="en-US" sz="2000" dirty="0"/>
              <a:t> </a:t>
            </a:r>
            <a:r>
              <a:rPr lang="en-US" sz="2400" dirty="0">
                <a:solidFill>
                  <a:schemeClr val="tx2"/>
                </a:solidFill>
                <a:latin typeface="+mj-lt"/>
              </a:rPr>
              <a:t>Enhanced, Broad Follow-up Inspections. </a:t>
            </a:r>
          </a:p>
          <a:p>
            <a:pPr marL="631825" lvl="1" indent="-231775">
              <a:lnSpc>
                <a:spcPct val="80000"/>
              </a:lnSpc>
            </a:pPr>
            <a:r>
              <a:rPr lang="en-US" sz="2400" dirty="0">
                <a:latin typeface="+mj-lt"/>
              </a:rPr>
              <a:t>Follow-up inspections of the cited workplace will be conducted after the citation becomes a final order, even if abatement verification has been received. </a:t>
            </a:r>
          </a:p>
          <a:p>
            <a:pPr marL="631825" lvl="1" indent="-231775">
              <a:lnSpc>
                <a:spcPct val="80000"/>
              </a:lnSpc>
            </a:pPr>
            <a:r>
              <a:rPr lang="en-US" sz="2400" dirty="0">
                <a:latin typeface="+mj-lt"/>
              </a:rPr>
              <a:t>In other words, these follow-up inspections are not limited in scope to whether the identified hazard has been abated, but will also include an assessment of whether the employer is engaging in similar violations. </a:t>
            </a:r>
          </a:p>
          <a:p>
            <a:pPr marL="631825" lvl="1" indent="-231775">
              <a:lnSpc>
                <a:spcPct val="80000"/>
              </a:lnSpc>
            </a:pPr>
            <a:r>
              <a:rPr lang="en-US" sz="2400" dirty="0">
                <a:latin typeface="+mj-lt"/>
              </a:rPr>
              <a:t>For Construction Industry worksites that close before a follow-up investigation can be conducted, at least one of the employer’s other worksites will be inspected. </a:t>
            </a:r>
          </a:p>
          <a:p>
            <a:pPr marL="231775" indent="-231775">
              <a:lnSpc>
                <a:spcPct val="80000"/>
              </a:lnSpc>
            </a:pPr>
            <a:endParaRPr lang="en-US" sz="2400" dirty="0">
              <a:latin typeface="+mj-lt"/>
            </a:endParaRPr>
          </a:p>
        </p:txBody>
      </p:sp>
    </p:spTree>
    <p:extLst>
      <p:ext uri="{BB962C8B-B14F-4D97-AF65-F5344CB8AC3E}">
        <p14:creationId xmlns="" xmlns:p14="http://schemas.microsoft.com/office/powerpoint/2010/main" val="26093688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289794"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289796" name="Rectangle 2"/>
          <p:cNvSpPr>
            <a:spLocks noGrp="1" noChangeArrowheads="1"/>
          </p:cNvSpPr>
          <p:nvPr>
            <p:ph type="title" idx="4294967295"/>
          </p:nvPr>
        </p:nvSpPr>
        <p:spPr/>
        <p:txBody>
          <a:bodyPr/>
          <a:lstStyle/>
          <a:p>
            <a:r>
              <a:rPr lang="en-US" dirty="0"/>
              <a:t>Citation and Enforcement:</a:t>
            </a:r>
            <a:br>
              <a:rPr lang="en-US" dirty="0"/>
            </a:br>
            <a:r>
              <a:rPr lang="en-US" sz="2800" i="1" dirty="0"/>
              <a:t>Consequences of Placement into SVEP Program</a:t>
            </a:r>
          </a:p>
        </p:txBody>
      </p:sp>
      <p:sp>
        <p:nvSpPr>
          <p:cNvPr id="289797" name="Rectangle 3"/>
          <p:cNvSpPr>
            <a:spLocks noGrp="1" noChangeArrowheads="1"/>
          </p:cNvSpPr>
          <p:nvPr>
            <p:ph type="body" idx="4294967295"/>
          </p:nvPr>
        </p:nvSpPr>
        <p:spPr>
          <a:xfrm>
            <a:off x="457200" y="1676400"/>
            <a:ext cx="8229600" cy="4419600"/>
          </a:xfrm>
        </p:spPr>
        <p:txBody>
          <a:bodyPr/>
          <a:lstStyle/>
          <a:p>
            <a:pPr marL="231775" indent="-231775">
              <a:lnSpc>
                <a:spcPct val="90000"/>
              </a:lnSpc>
            </a:pPr>
            <a:r>
              <a:rPr lang="en-US" sz="2000" dirty="0">
                <a:latin typeface="+mj-lt"/>
              </a:rPr>
              <a:t>Nationwide Inspections. </a:t>
            </a:r>
          </a:p>
          <a:p>
            <a:pPr marL="631825" lvl="1" indent="-231775">
              <a:lnSpc>
                <a:spcPct val="90000"/>
              </a:lnSpc>
            </a:pPr>
            <a:r>
              <a:rPr lang="en-US" sz="1800" dirty="0">
                <a:latin typeface="+mj-lt"/>
              </a:rPr>
              <a:t>Where the agency has reason to believe that a citation is part of a broader pattern of noncompliance, OSHA will conduct inspections at related worksites of that employer. This means, for example, that a Pennsylvania facility that is cited for a particular violation can trigger an investigation of a Texas-based worksite of that same employer. </a:t>
            </a:r>
          </a:p>
          <a:p>
            <a:pPr marL="631825" lvl="1" indent="-231775">
              <a:lnSpc>
                <a:spcPct val="90000"/>
              </a:lnSpc>
            </a:pPr>
            <a:r>
              <a:rPr lang="en-US" sz="1800" dirty="0">
                <a:latin typeface="+mj-lt"/>
              </a:rPr>
              <a:t>According to the SVEP, the scope of the related inspection “will depend upon the evidence gathered in the original SVEP inspection.” </a:t>
            </a:r>
          </a:p>
          <a:p>
            <a:pPr marL="631825" lvl="1" indent="-231775">
              <a:lnSpc>
                <a:spcPct val="90000"/>
              </a:lnSpc>
            </a:pPr>
            <a:r>
              <a:rPr lang="en-US" sz="1800" dirty="0">
                <a:latin typeface="+mj-lt"/>
              </a:rPr>
              <a:t>Specifically, OSHA will be looking for evidence of broader noncompliance patterns in its initial investigations—and may issue document requests or subpoenas to gather evidence to determine whether related investigations are warranted. </a:t>
            </a:r>
          </a:p>
          <a:p>
            <a:pPr marL="631825" lvl="1" indent="-231775">
              <a:lnSpc>
                <a:spcPct val="90000"/>
              </a:lnSpc>
            </a:pPr>
            <a:r>
              <a:rPr lang="en-US" sz="1800" dirty="0">
                <a:latin typeface="+mj-lt"/>
              </a:rPr>
              <a:t>OSHA also will identify potential locations to state plan states, and will accept referrals from state plan states. </a:t>
            </a:r>
          </a:p>
        </p:txBody>
      </p:sp>
    </p:spTree>
    <p:extLst>
      <p:ext uri="{BB962C8B-B14F-4D97-AF65-F5344CB8AC3E}">
        <p14:creationId xmlns="" xmlns:p14="http://schemas.microsoft.com/office/powerpoint/2010/main" val="133163669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291842"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291844" name="Rectangle 2"/>
          <p:cNvSpPr>
            <a:spLocks noGrp="1" noChangeArrowheads="1"/>
          </p:cNvSpPr>
          <p:nvPr>
            <p:ph type="title" idx="4294967295"/>
          </p:nvPr>
        </p:nvSpPr>
        <p:spPr/>
        <p:txBody>
          <a:bodyPr/>
          <a:lstStyle/>
          <a:p>
            <a:r>
              <a:rPr lang="en-US" dirty="0"/>
              <a:t>Citation and Enforcement:</a:t>
            </a:r>
            <a:br>
              <a:rPr lang="en-US" dirty="0"/>
            </a:br>
            <a:r>
              <a:rPr lang="en-US" sz="2800" i="1" dirty="0"/>
              <a:t>Consequences of Placement into SVEP Program</a:t>
            </a:r>
          </a:p>
        </p:txBody>
      </p:sp>
      <p:sp>
        <p:nvSpPr>
          <p:cNvPr id="291845" name="Rectangle 3"/>
          <p:cNvSpPr>
            <a:spLocks noGrp="1" noChangeArrowheads="1"/>
          </p:cNvSpPr>
          <p:nvPr>
            <p:ph type="body" idx="4294967295"/>
          </p:nvPr>
        </p:nvSpPr>
        <p:spPr>
          <a:xfrm>
            <a:off x="457200" y="1828800"/>
            <a:ext cx="8229600" cy="4267200"/>
          </a:xfrm>
        </p:spPr>
        <p:txBody>
          <a:bodyPr/>
          <a:lstStyle/>
          <a:p>
            <a:pPr marL="231775" indent="-231775">
              <a:lnSpc>
                <a:spcPct val="80000"/>
              </a:lnSpc>
            </a:pPr>
            <a:r>
              <a:rPr lang="en-US" sz="1600" dirty="0">
                <a:latin typeface="+mj-lt"/>
              </a:rPr>
              <a:t>When the regional administrator determines that related worksite inspections for the employer should be conducted, the following rules apply: </a:t>
            </a:r>
          </a:p>
          <a:p>
            <a:pPr marL="631825" lvl="1" indent="-231775">
              <a:lnSpc>
                <a:spcPct val="90000"/>
              </a:lnSpc>
            </a:pPr>
            <a:r>
              <a:rPr lang="en-US" sz="1600" dirty="0">
                <a:latin typeface="+mj-lt"/>
              </a:rPr>
              <a:t>For General Industry worksites with three or fewer similar or related worksites nationwide—all worksites will be investigated. </a:t>
            </a:r>
          </a:p>
          <a:p>
            <a:pPr marL="631825" lvl="1" indent="-231775">
              <a:lnSpc>
                <a:spcPct val="90000"/>
              </a:lnSpc>
            </a:pPr>
            <a:r>
              <a:rPr lang="en-US" sz="1600" dirty="0">
                <a:latin typeface="+mj-lt"/>
              </a:rPr>
              <a:t>For General Industry worksites with four or more similar or related worksites nationwide—the Director of the Directorate of Enforcement Programs (DEP) shall issue an SVEP nationwide inspection list with respect to the employer. Normally, where there are 10 or fewer similar or related worksites, all will be inspected. When there are more than 10 such establishments, random numbers will be assigned to the worksites on the list and the first 10 will be inspected. The Director of DEP has discretion to select particular establishments for inspection and to conduct further investigations as deemed necessary.</a:t>
            </a:r>
          </a:p>
          <a:p>
            <a:pPr marL="631825" lvl="1" indent="-231775">
              <a:lnSpc>
                <a:spcPct val="90000"/>
              </a:lnSpc>
            </a:pPr>
            <a:r>
              <a:rPr lang="en-US" sz="1600" dirty="0">
                <a:latin typeface="+mj-lt"/>
              </a:rPr>
              <a:t>For nationwide inspections that involve PSM hazards, inspections will be limited to the willful or repeated citations or failure to abate notices that were issued and will not include worksites that were inspected during the previous two years. </a:t>
            </a:r>
          </a:p>
          <a:p>
            <a:pPr marL="631825" lvl="1" indent="-231775">
              <a:lnSpc>
                <a:spcPct val="90000"/>
              </a:lnSpc>
            </a:pPr>
            <a:r>
              <a:rPr lang="en-US" sz="1600" dirty="0">
                <a:latin typeface="+mj-lt"/>
              </a:rPr>
              <a:t>For Construction Industry worksites that operate in different regions, where deemed necessary, the Director of DEP will issue an SVEP nationwide referral. The procedures outlined above with respect to General Industry worksites will apply. </a:t>
            </a:r>
          </a:p>
        </p:txBody>
      </p:sp>
    </p:spTree>
    <p:extLst>
      <p:ext uri="{BB962C8B-B14F-4D97-AF65-F5344CB8AC3E}">
        <p14:creationId xmlns="" xmlns:p14="http://schemas.microsoft.com/office/powerpoint/2010/main" val="166068441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293892" name="Rectangle 2"/>
          <p:cNvSpPr>
            <a:spLocks noGrp="1" noChangeArrowheads="1"/>
          </p:cNvSpPr>
          <p:nvPr>
            <p:ph type="title" idx="4294967295"/>
          </p:nvPr>
        </p:nvSpPr>
        <p:spPr/>
        <p:txBody>
          <a:bodyPr/>
          <a:lstStyle/>
          <a:p>
            <a:r>
              <a:rPr lang="en-US" dirty="0"/>
              <a:t>Citation and Enforcement:</a:t>
            </a:r>
            <a:br>
              <a:rPr lang="en-US" dirty="0"/>
            </a:br>
            <a:r>
              <a:rPr lang="en-US" sz="2800" i="1" dirty="0"/>
              <a:t>Consequences of Placement into SVEP Program</a:t>
            </a:r>
          </a:p>
        </p:txBody>
      </p:sp>
      <p:sp>
        <p:nvSpPr>
          <p:cNvPr id="293893" name="Rectangle 3"/>
          <p:cNvSpPr>
            <a:spLocks noGrp="1" noChangeArrowheads="1"/>
          </p:cNvSpPr>
          <p:nvPr>
            <p:ph type="body" idx="4294967295"/>
          </p:nvPr>
        </p:nvSpPr>
        <p:spPr>
          <a:xfrm>
            <a:off x="457200" y="1828800"/>
            <a:ext cx="8229600" cy="4267200"/>
          </a:xfrm>
        </p:spPr>
        <p:txBody>
          <a:bodyPr/>
          <a:lstStyle/>
          <a:p>
            <a:pPr marL="231775" indent="-231775">
              <a:lnSpc>
                <a:spcPct val="80000"/>
              </a:lnSpc>
            </a:pPr>
            <a:r>
              <a:rPr lang="en-US" sz="2000" dirty="0">
                <a:latin typeface="+mj-lt"/>
              </a:rPr>
              <a:t>Enhanced Settlement Provisions. OSHA will press SVEP participants to accept the following in settlement negotiations: </a:t>
            </a:r>
          </a:p>
          <a:p>
            <a:pPr marL="631825" lvl="1" indent="-231775">
              <a:lnSpc>
                <a:spcPct val="80000"/>
              </a:lnSpc>
            </a:pPr>
            <a:r>
              <a:rPr lang="en-US" sz="2000" dirty="0">
                <a:latin typeface="+mj-lt"/>
              </a:rPr>
              <a:t>hiring an independent safety consultant to work through compliance issues; </a:t>
            </a:r>
          </a:p>
          <a:p>
            <a:pPr marL="631825" lvl="1" indent="-231775">
              <a:lnSpc>
                <a:spcPct val="80000"/>
              </a:lnSpc>
            </a:pPr>
            <a:r>
              <a:rPr lang="en-US" sz="2000" dirty="0">
                <a:latin typeface="+mj-lt"/>
              </a:rPr>
              <a:t>applying settlement agreements companywide in accordance with OSHA’s 1991 Guidelines for Administration of Corporate-Wide Settlement Agreements; </a:t>
            </a:r>
          </a:p>
          <a:p>
            <a:pPr marL="631825" lvl="1" indent="-231775">
              <a:lnSpc>
                <a:spcPct val="80000"/>
              </a:lnSpc>
            </a:pPr>
            <a:r>
              <a:rPr lang="en-US" sz="2000" dirty="0">
                <a:latin typeface="+mj-lt"/>
              </a:rPr>
              <a:t>imposing interim abatement controls where full abatement may take time; </a:t>
            </a:r>
          </a:p>
          <a:p>
            <a:pPr marL="631825" lvl="1" indent="-231775">
              <a:lnSpc>
                <a:spcPct val="80000"/>
              </a:lnSpc>
            </a:pPr>
            <a:r>
              <a:rPr lang="en-US" sz="2000" dirty="0">
                <a:latin typeface="+mj-lt"/>
              </a:rPr>
              <a:t>imposing weekly or other enhanced reporting measures to report current or future jobsites for a certain time period; </a:t>
            </a:r>
          </a:p>
          <a:p>
            <a:pPr marL="631825" lvl="1" indent="-231775">
              <a:lnSpc>
                <a:spcPct val="80000"/>
              </a:lnSpc>
            </a:pPr>
            <a:r>
              <a:rPr lang="en-US" sz="2000" dirty="0">
                <a:latin typeface="+mj-lt"/>
              </a:rPr>
              <a:t>requiring employers to report work-related injuries and illnesses on a quarterly basis and consent to inspections based on that data; and </a:t>
            </a:r>
          </a:p>
          <a:p>
            <a:pPr marL="631825" lvl="1" indent="-231775">
              <a:lnSpc>
                <a:spcPct val="80000"/>
              </a:lnSpc>
            </a:pPr>
            <a:r>
              <a:rPr lang="en-US" sz="2000" dirty="0">
                <a:latin typeface="+mj-lt"/>
              </a:rPr>
              <a:t>requiring employers to report for a specified time period any serious injury or illness requiring medical attention, and to consent to inspections based on that data. </a:t>
            </a:r>
          </a:p>
        </p:txBody>
      </p:sp>
    </p:spTree>
    <p:extLst>
      <p:ext uri="{BB962C8B-B14F-4D97-AF65-F5344CB8AC3E}">
        <p14:creationId xmlns="" xmlns:p14="http://schemas.microsoft.com/office/powerpoint/2010/main" val="18800740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295940" name="Rectangle 2"/>
          <p:cNvSpPr>
            <a:spLocks noGrp="1" noChangeArrowheads="1"/>
          </p:cNvSpPr>
          <p:nvPr>
            <p:ph type="title" idx="4294967295"/>
          </p:nvPr>
        </p:nvSpPr>
        <p:spPr/>
        <p:txBody>
          <a:bodyPr/>
          <a:lstStyle/>
          <a:p>
            <a:r>
              <a:rPr lang="en-US" dirty="0"/>
              <a:t>Citation and Enforcement:</a:t>
            </a:r>
            <a:br>
              <a:rPr lang="en-US" dirty="0"/>
            </a:br>
            <a:r>
              <a:rPr lang="en-US" sz="2800" i="1" dirty="0"/>
              <a:t>Consequences of Placement into SVEP Program</a:t>
            </a:r>
          </a:p>
        </p:txBody>
      </p:sp>
      <p:sp>
        <p:nvSpPr>
          <p:cNvPr id="295941" name="Rectangle 3"/>
          <p:cNvSpPr>
            <a:spLocks noGrp="1" noChangeArrowheads="1"/>
          </p:cNvSpPr>
          <p:nvPr>
            <p:ph type="body" idx="4294967295"/>
          </p:nvPr>
        </p:nvSpPr>
        <p:spPr>
          <a:xfrm>
            <a:off x="457200" y="1828800"/>
            <a:ext cx="8229600" cy="4267200"/>
          </a:xfrm>
        </p:spPr>
        <p:txBody>
          <a:bodyPr/>
          <a:lstStyle/>
          <a:p>
            <a:pPr>
              <a:lnSpc>
                <a:spcPct val="80000"/>
              </a:lnSpc>
              <a:buClr>
                <a:schemeClr val="tx1"/>
              </a:buClr>
              <a:buFont typeface="Wingdings" pitchFamily="2" charset="2"/>
              <a:buChar char="§"/>
            </a:pPr>
            <a:r>
              <a:rPr lang="en-US" sz="2800" dirty="0">
                <a:solidFill>
                  <a:schemeClr val="tx2"/>
                </a:solidFill>
                <a:latin typeface="+mj-lt"/>
              </a:rPr>
              <a:t>Increased Awareness of OSHA Enforcement. </a:t>
            </a:r>
          </a:p>
          <a:p>
            <a:pPr marL="857250" lvl="1" indent="-457200">
              <a:lnSpc>
                <a:spcPct val="80000"/>
              </a:lnSpc>
              <a:buFont typeface="Wingdings" pitchFamily="2" charset="2"/>
              <a:buChar char="§"/>
            </a:pPr>
            <a:r>
              <a:rPr lang="en-US" dirty="0">
                <a:latin typeface="+mj-lt"/>
              </a:rPr>
              <a:t>The agency will pursue higher-profile enforcement, ensuring, for example, that company headquarters are notified of site-specific issues. OSHA will also issue press releases upon the issuance of citations. </a:t>
            </a:r>
          </a:p>
          <a:p>
            <a:pPr>
              <a:lnSpc>
                <a:spcPct val="80000"/>
              </a:lnSpc>
              <a:buClr>
                <a:schemeClr val="tx1"/>
              </a:buClr>
              <a:buFont typeface="Wingdings" pitchFamily="2" charset="2"/>
              <a:buChar char="§"/>
            </a:pPr>
            <a:r>
              <a:rPr lang="en-US" sz="2800" dirty="0">
                <a:solidFill>
                  <a:schemeClr val="tx2"/>
                </a:solidFill>
                <a:latin typeface="+mj-lt"/>
              </a:rPr>
              <a:t>Enforcement Under Section 11(b).</a:t>
            </a:r>
          </a:p>
          <a:p>
            <a:pPr marL="857250" lvl="1" indent="-457200">
              <a:lnSpc>
                <a:spcPct val="80000"/>
              </a:lnSpc>
              <a:buFont typeface="Wingdings" pitchFamily="2" charset="2"/>
              <a:buChar char="§"/>
            </a:pPr>
            <a:r>
              <a:rPr lang="en-US" dirty="0">
                <a:latin typeface="+mj-lt"/>
              </a:rPr>
              <a:t>OSHA will strongly consider SVEP cases for federal court enforcement orders under Section 11(b) of the OSH Act.</a:t>
            </a:r>
          </a:p>
        </p:txBody>
      </p:sp>
    </p:spTree>
    <p:extLst>
      <p:ext uri="{BB962C8B-B14F-4D97-AF65-F5344CB8AC3E}">
        <p14:creationId xmlns="" xmlns:p14="http://schemas.microsoft.com/office/powerpoint/2010/main" val="341960462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297986"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297988" name="Rectangle 2"/>
          <p:cNvSpPr>
            <a:spLocks noGrp="1" noChangeArrowheads="1"/>
          </p:cNvSpPr>
          <p:nvPr>
            <p:ph type="title" idx="4294967295"/>
          </p:nvPr>
        </p:nvSpPr>
        <p:spPr/>
        <p:txBody>
          <a:bodyPr/>
          <a:lstStyle/>
          <a:p>
            <a:r>
              <a:rPr lang="en-US" dirty="0"/>
              <a:t>Citation and Enforcement:</a:t>
            </a:r>
            <a:br>
              <a:rPr lang="en-US" dirty="0"/>
            </a:br>
            <a:r>
              <a:rPr lang="en-US" sz="2800" i="1" dirty="0"/>
              <a:t>SVEP Program—</a:t>
            </a:r>
            <a:r>
              <a:rPr lang="en-US" sz="2800" dirty="0"/>
              <a:t>Unanswered Questions</a:t>
            </a:r>
          </a:p>
        </p:txBody>
      </p:sp>
      <p:sp>
        <p:nvSpPr>
          <p:cNvPr id="297989" name="Rectangle 3"/>
          <p:cNvSpPr>
            <a:spLocks noGrp="1" noChangeArrowheads="1"/>
          </p:cNvSpPr>
          <p:nvPr>
            <p:ph type="body" idx="4294967295"/>
          </p:nvPr>
        </p:nvSpPr>
        <p:spPr>
          <a:xfrm>
            <a:off x="457200" y="1828800"/>
            <a:ext cx="8229600" cy="4495800"/>
          </a:xfrm>
        </p:spPr>
        <p:txBody>
          <a:bodyPr/>
          <a:lstStyle/>
          <a:p>
            <a:pPr>
              <a:lnSpc>
                <a:spcPct val="80000"/>
              </a:lnSpc>
              <a:buClr>
                <a:schemeClr val="tx1"/>
              </a:buClr>
              <a:buFont typeface="Wingdings" pitchFamily="2" charset="2"/>
              <a:buChar char="§"/>
            </a:pPr>
            <a:r>
              <a:rPr lang="en-US" sz="1800" dirty="0">
                <a:latin typeface="+mj-lt"/>
              </a:rPr>
              <a:t>Unanswered Questions and Implications </a:t>
            </a:r>
          </a:p>
          <a:p>
            <a:pPr marL="685800" lvl="1">
              <a:lnSpc>
                <a:spcPct val="80000"/>
              </a:lnSpc>
              <a:buFont typeface="Wingdings" pitchFamily="2" charset="2"/>
              <a:buChar char="§"/>
            </a:pPr>
            <a:r>
              <a:rPr lang="en-US" sz="1800" dirty="0">
                <a:latin typeface="+mj-lt"/>
              </a:rPr>
              <a:t>It is not clear how an employer will be removed from the program. </a:t>
            </a:r>
          </a:p>
          <a:p>
            <a:pPr marL="1085850" lvl="2" indent="-285750">
              <a:lnSpc>
                <a:spcPct val="80000"/>
              </a:lnSpc>
              <a:buClr>
                <a:schemeClr val="tx1"/>
              </a:buClr>
              <a:buFont typeface="Wingdings" pitchFamily="2" charset="2"/>
              <a:buChar char="§"/>
            </a:pPr>
            <a:r>
              <a:rPr lang="en-US" sz="1800" dirty="0">
                <a:latin typeface="+mj-lt"/>
              </a:rPr>
              <a:t>Will an employer be released from the SVEP if OSHA conducts a follow-up inspection of the originally cited worksite and does not find any similar level of violations? Or is there something more an employer would need to do, such as comply with some or all of the enhanced settlement provisions described above?</a:t>
            </a:r>
          </a:p>
          <a:p>
            <a:pPr marL="685800" lvl="1">
              <a:lnSpc>
                <a:spcPct val="80000"/>
              </a:lnSpc>
              <a:buFont typeface="Wingdings" pitchFamily="2" charset="2"/>
              <a:buChar char="§"/>
            </a:pPr>
            <a:r>
              <a:rPr lang="en-US" sz="1800" dirty="0">
                <a:latin typeface="+mj-lt"/>
              </a:rPr>
              <a:t>It is not clear whether OSHA will face challenges from employers for probable cause if the agency attempts to conduct inspections of other worksites based upon a citation satisfying one of the criteria set forth in the directive, even though the citation is not yet a final order of the OSHRC. </a:t>
            </a:r>
          </a:p>
          <a:p>
            <a:pPr marL="1085850" lvl="2" indent="-285750">
              <a:lnSpc>
                <a:spcPct val="80000"/>
              </a:lnSpc>
              <a:buClr>
                <a:schemeClr val="tx1"/>
              </a:buClr>
              <a:buFont typeface="Wingdings" pitchFamily="2" charset="2"/>
              <a:buChar char="§"/>
            </a:pPr>
            <a:r>
              <a:rPr lang="en-US" sz="1800" dirty="0">
                <a:latin typeface="+mj-lt"/>
              </a:rPr>
              <a:t>Under well-developed caselaw, OSHA is required to target its enforcement based upon neutral criteria, and the SVEP’s targeting system, currently based upon unadjudicated citations, potentially creates a number of constitutional and legal issues for the agency.</a:t>
            </a:r>
          </a:p>
          <a:p>
            <a:pPr marL="685800" lvl="1">
              <a:lnSpc>
                <a:spcPct val="80000"/>
              </a:lnSpc>
              <a:buFont typeface="Wingdings" pitchFamily="2" charset="2"/>
              <a:buChar char="§"/>
            </a:pPr>
            <a:r>
              <a:rPr lang="en-US" sz="1800" dirty="0">
                <a:latin typeface="+mj-lt"/>
              </a:rPr>
              <a:t>It is unclear how the contest rate of OSHA citations will be impacted if the agency closes the door to potential settlements of willful violations and other citations using the Section 17 “unclassified” approach. </a:t>
            </a:r>
          </a:p>
        </p:txBody>
      </p:sp>
    </p:spTree>
    <p:extLst>
      <p:ext uri="{BB962C8B-B14F-4D97-AF65-F5344CB8AC3E}">
        <p14:creationId xmlns="" xmlns:p14="http://schemas.microsoft.com/office/powerpoint/2010/main" val="202093635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endParaRPr lang="en-US" dirty="0"/>
          </a:p>
        </p:txBody>
      </p:sp>
      <p:sp>
        <p:nvSpPr>
          <p:cNvPr id="302082" name="Rectangle 100"/>
          <p:cNvSpPr txBox="1">
            <a:spLocks noGrp="1" noChangeArrowheads="1"/>
          </p:cNvSpPr>
          <p:nvPr/>
        </p:nvSpPr>
        <p:spPr bwMode="auto">
          <a:xfrm>
            <a:off x="3505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302084" name="Rectangle 2"/>
          <p:cNvSpPr>
            <a:spLocks noGrp="1" noChangeArrowheads="1"/>
          </p:cNvSpPr>
          <p:nvPr>
            <p:ph type="title" idx="4294967295"/>
          </p:nvPr>
        </p:nvSpPr>
        <p:spPr/>
        <p:txBody>
          <a:bodyPr/>
          <a:lstStyle/>
          <a:p>
            <a:r>
              <a:rPr lang="en-US" dirty="0"/>
              <a:t>Citation and Enforcement:</a:t>
            </a:r>
            <a:br>
              <a:rPr lang="en-US" dirty="0"/>
            </a:br>
            <a:r>
              <a:rPr lang="en-US" sz="2800" i="1" dirty="0"/>
              <a:t>Penalty Enhancement</a:t>
            </a:r>
          </a:p>
        </p:txBody>
      </p:sp>
      <p:sp>
        <p:nvSpPr>
          <p:cNvPr id="302085" name="Rectangle 3"/>
          <p:cNvSpPr>
            <a:spLocks noGrp="1" noChangeArrowheads="1"/>
          </p:cNvSpPr>
          <p:nvPr>
            <p:ph type="body" idx="4294967295"/>
          </p:nvPr>
        </p:nvSpPr>
        <p:spPr>
          <a:xfrm>
            <a:off x="457200" y="1828800"/>
            <a:ext cx="8229600" cy="4724400"/>
          </a:xfrm>
        </p:spPr>
        <p:txBody>
          <a:bodyPr/>
          <a:lstStyle/>
          <a:p>
            <a:pPr>
              <a:lnSpc>
                <a:spcPct val="90000"/>
              </a:lnSpc>
              <a:buClr>
                <a:schemeClr val="tx1"/>
              </a:buClr>
              <a:buFont typeface="Wingdings" pitchFamily="2" charset="2"/>
              <a:buChar char="§"/>
            </a:pPr>
            <a:r>
              <a:rPr lang="en-US" sz="1800" dirty="0">
                <a:latin typeface="+mj-lt"/>
              </a:rPr>
              <a:t>On April 22, 2010, OSHA announced it would revise OSHA penalties as calculated in the agency's Field Operations Manual (FOM). </a:t>
            </a:r>
          </a:p>
          <a:p>
            <a:pPr>
              <a:lnSpc>
                <a:spcPct val="90000"/>
              </a:lnSpc>
              <a:buClr>
                <a:schemeClr val="tx1"/>
              </a:buClr>
              <a:buFont typeface="Wingdings" pitchFamily="2" charset="2"/>
              <a:buChar char="§"/>
            </a:pPr>
            <a:r>
              <a:rPr lang="en-US" sz="1800" dirty="0">
                <a:latin typeface="+mj-lt"/>
              </a:rPr>
              <a:t>Dr. Michaels signed the memorandum titled "Administrative Enhancements to OSHA's Penalty Policies“ to OSHA Regional Administrators.  In the memorandum, Dr. Michaels stated that OSHA's "penalties are too low to have an adequate deterrent effect."</a:t>
            </a:r>
          </a:p>
          <a:p>
            <a:pPr>
              <a:lnSpc>
                <a:spcPct val="90000"/>
              </a:lnSpc>
              <a:buClr>
                <a:schemeClr val="tx1"/>
              </a:buClr>
              <a:buFont typeface="Wingdings" pitchFamily="2" charset="2"/>
              <a:buChar char="§"/>
            </a:pPr>
            <a:r>
              <a:rPr lang="en-US" sz="1800" dirty="0">
                <a:latin typeface="+mj-lt"/>
              </a:rPr>
              <a:t>The changes include:</a:t>
            </a:r>
          </a:p>
          <a:p>
            <a:pPr lvl="1">
              <a:lnSpc>
                <a:spcPct val="90000"/>
              </a:lnSpc>
              <a:buFont typeface="Wingdings" pitchFamily="2" charset="2"/>
              <a:buChar char="§"/>
            </a:pPr>
            <a:r>
              <a:rPr lang="en-US" sz="1800" dirty="0">
                <a:latin typeface="+mj-lt"/>
              </a:rPr>
              <a:t>Lengthening the time frame for considering an employer's history of serious, willful, repeat, or failure to abate violations from three to five years.</a:t>
            </a:r>
          </a:p>
          <a:p>
            <a:pPr lvl="1">
              <a:lnSpc>
                <a:spcPct val="90000"/>
              </a:lnSpc>
              <a:buFont typeface="Wingdings" pitchFamily="2" charset="2"/>
              <a:buChar char="§"/>
            </a:pPr>
            <a:r>
              <a:rPr lang="en-US" sz="1800" dirty="0">
                <a:latin typeface="+mj-lt"/>
              </a:rPr>
              <a:t>Lowering the reduction levels provided to employers based on size, e.g., no size reduction will be allowed for employers with more than 251 workers, according to the memo.</a:t>
            </a:r>
          </a:p>
          <a:p>
            <a:pPr lvl="1">
              <a:lnSpc>
                <a:spcPct val="90000"/>
              </a:lnSpc>
              <a:buFont typeface="Wingdings" pitchFamily="2" charset="2"/>
              <a:buChar char="§"/>
            </a:pPr>
            <a:r>
              <a:rPr lang="en-US" sz="1800" dirty="0">
                <a:latin typeface="+mj-lt"/>
              </a:rPr>
              <a:t>Any employer who has been cited for any high-gravity serious, willful, repeat, or failure to abate violation within the last five years will receive a 10% increase on the current citation (conversely, if no violations during that period, employer will receive a 10% reduction). </a:t>
            </a:r>
          </a:p>
        </p:txBody>
      </p:sp>
    </p:spTree>
    <p:extLst>
      <p:ext uri="{BB962C8B-B14F-4D97-AF65-F5344CB8AC3E}">
        <p14:creationId xmlns="" xmlns:p14="http://schemas.microsoft.com/office/powerpoint/2010/main" val="282856120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endParaRPr lang="en-US" dirty="0"/>
          </a:p>
        </p:txBody>
      </p:sp>
      <p:sp>
        <p:nvSpPr>
          <p:cNvPr id="304130" name="Rectangle 100"/>
          <p:cNvSpPr txBox="1">
            <a:spLocks noGrp="1" noChangeArrowheads="1"/>
          </p:cNvSpPr>
          <p:nvPr/>
        </p:nvSpPr>
        <p:spPr bwMode="auto">
          <a:xfrm>
            <a:off x="3886200" y="6451600"/>
            <a:ext cx="1676400" cy="304800"/>
          </a:xfrm>
          <a:prstGeom prst="rect">
            <a:avLst/>
          </a:prstGeom>
          <a:noFill/>
          <a:ln w="9525">
            <a:noFill/>
            <a:miter lim="800000"/>
            <a:headEnd/>
            <a:tailEnd/>
          </a:ln>
        </p:spPr>
        <p:txBody>
          <a:bodyPr/>
          <a:lstStyle/>
          <a:p>
            <a:pPr algn="ctr" eaLnBrk="0" hangingPunct="0"/>
            <a:endParaRPr lang="en-US" sz="800" dirty="0">
              <a:solidFill>
                <a:schemeClr val="bg2"/>
              </a:solidFill>
              <a:ea typeface="ＭＳ Ｐゴシック" charset="-128"/>
            </a:endParaRPr>
          </a:p>
        </p:txBody>
      </p:sp>
      <p:sp>
        <p:nvSpPr>
          <p:cNvPr id="304131" name="Rectangle 2"/>
          <p:cNvSpPr>
            <a:spLocks noGrp="1" noChangeArrowheads="1"/>
          </p:cNvSpPr>
          <p:nvPr>
            <p:ph type="title" idx="4294967295"/>
          </p:nvPr>
        </p:nvSpPr>
        <p:spPr/>
        <p:txBody>
          <a:bodyPr/>
          <a:lstStyle/>
          <a:p>
            <a:r>
              <a:rPr lang="en-US" dirty="0"/>
              <a:t>Citation and Enforcement:</a:t>
            </a:r>
            <a:br>
              <a:rPr lang="en-US" dirty="0"/>
            </a:br>
            <a:r>
              <a:rPr lang="en-US" sz="2800" i="1" dirty="0"/>
              <a:t>Penalty Enhancement</a:t>
            </a:r>
          </a:p>
        </p:txBody>
      </p:sp>
      <p:sp>
        <p:nvSpPr>
          <p:cNvPr id="304132" name="Rectangle 3"/>
          <p:cNvSpPr>
            <a:spLocks noGrp="1" noChangeArrowheads="1"/>
          </p:cNvSpPr>
          <p:nvPr>
            <p:ph type="body" idx="4294967295"/>
          </p:nvPr>
        </p:nvSpPr>
        <p:spPr>
          <a:xfrm>
            <a:off x="457200" y="1828800"/>
            <a:ext cx="8229600" cy="4343400"/>
          </a:xfrm>
        </p:spPr>
        <p:txBody>
          <a:bodyPr/>
          <a:lstStyle/>
          <a:p>
            <a:pPr lvl="1">
              <a:buFont typeface="Wingdings" pitchFamily="2" charset="2"/>
              <a:buChar char="§"/>
            </a:pPr>
            <a:r>
              <a:rPr lang="en-US" sz="1600" dirty="0">
                <a:latin typeface="+mj-lt"/>
              </a:rPr>
              <a:t>Minimum penalties for serious violations will be increased to $500.00. </a:t>
            </a:r>
          </a:p>
          <a:p>
            <a:pPr lvl="1">
              <a:buFont typeface="Wingdings" pitchFamily="2" charset="2"/>
              <a:buChar char="§"/>
            </a:pPr>
            <a:r>
              <a:rPr lang="en-US" sz="1600" dirty="0">
                <a:latin typeface="+mj-lt"/>
              </a:rPr>
              <a:t>Reduction of OSHA area directors' discretion for potential penalty reductions they can offer without obtaining approval from OSHA regional office. </a:t>
            </a:r>
          </a:p>
          <a:p>
            <a:pPr lvl="1">
              <a:buFont typeface="Wingdings" pitchFamily="2" charset="2"/>
              <a:buChar char="§"/>
            </a:pPr>
            <a:r>
              <a:rPr lang="en-US" sz="1600" dirty="0">
                <a:latin typeface="+mj-lt"/>
              </a:rPr>
              <a:t>The 10% reduction for employers participating in a strategic partnership will be eliminated. </a:t>
            </a:r>
          </a:p>
          <a:p>
            <a:pPr lvl="1">
              <a:buFont typeface="Wingdings" pitchFamily="2" charset="2"/>
              <a:buChar char="§"/>
            </a:pPr>
            <a:r>
              <a:rPr lang="en-US" sz="1600" dirty="0">
                <a:latin typeface="+mj-lt"/>
              </a:rPr>
              <a:t>Raising the way in which final penalties are calculated by applying final penalties serially, starting with the gravity-based penalty and deducting the history, good-faith, size, and quick-fix reductions in turn.</a:t>
            </a:r>
          </a:p>
          <a:p>
            <a:pPr lvl="1">
              <a:buFont typeface="Wingdings" pitchFamily="2" charset="2"/>
              <a:buChar char="§"/>
            </a:pPr>
            <a:r>
              <a:rPr lang="en-US" sz="1600" dirty="0">
                <a:latin typeface="+mj-lt"/>
              </a:rPr>
              <a:t>Raising gravity-based penalties from a range of $1,500 to $7,000 to a range of $3,000 to $7,000.</a:t>
            </a:r>
          </a:p>
          <a:p>
            <a:pPr>
              <a:buClr>
                <a:schemeClr val="tx1"/>
              </a:buClr>
              <a:buFont typeface="Wingdings" pitchFamily="2" charset="2"/>
              <a:buChar char="§"/>
            </a:pPr>
            <a:r>
              <a:rPr lang="en-US" sz="1600" dirty="0">
                <a:latin typeface="+mj-lt"/>
              </a:rPr>
              <a:t>Dr. Michaels stated in the OSHA press release announcing these changes:  </a:t>
            </a:r>
            <a:r>
              <a:rPr lang="en-US" sz="1600" dirty="0">
                <a:solidFill>
                  <a:srgbClr val="E4551C"/>
                </a:solidFill>
                <a:latin typeface="+mj-lt"/>
              </a:rPr>
              <a:t>"</a:t>
            </a:r>
            <a:r>
              <a:rPr lang="en-US" sz="1600" i="1" dirty="0">
                <a:solidFill>
                  <a:srgbClr val="E4551C"/>
                </a:solidFill>
                <a:latin typeface="+mj-lt"/>
              </a:rPr>
              <a:t>OSHA inspections and penalties must be large enough to discourage employers from cutting corners or underfunding safety programs to save a few dollars</a:t>
            </a:r>
            <a:r>
              <a:rPr lang="en-US" sz="1600" dirty="0">
                <a:solidFill>
                  <a:srgbClr val="E4551C"/>
                </a:solidFill>
                <a:latin typeface="+mj-lt"/>
              </a:rPr>
              <a:t>."</a:t>
            </a:r>
            <a:r>
              <a:rPr lang="en-US" sz="1600" dirty="0">
                <a:latin typeface="+mj-lt"/>
              </a:rPr>
              <a:t> </a:t>
            </a:r>
          </a:p>
        </p:txBody>
      </p:sp>
    </p:spTree>
    <p:extLst>
      <p:ext uri="{BB962C8B-B14F-4D97-AF65-F5344CB8AC3E}">
        <p14:creationId xmlns="" xmlns:p14="http://schemas.microsoft.com/office/powerpoint/2010/main" val="334035854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a:t>Citation and Enforcement:</a:t>
            </a:r>
            <a:br>
              <a:rPr lang="en-US" dirty="0"/>
            </a:br>
            <a:r>
              <a:rPr lang="en-US" sz="2800" i="1" dirty="0"/>
              <a:t>Penalty Enhancement</a:t>
            </a:r>
          </a:p>
        </p:txBody>
      </p:sp>
      <p:sp>
        <p:nvSpPr>
          <p:cNvPr id="433155" name="Rectangle 3"/>
          <p:cNvSpPr>
            <a:spLocks noGrp="1" noChangeArrowheads="1"/>
          </p:cNvSpPr>
          <p:nvPr>
            <p:ph type="body" idx="1"/>
          </p:nvPr>
        </p:nvSpPr>
        <p:spPr>
          <a:xfrm>
            <a:off x="457200" y="1676400"/>
            <a:ext cx="8229600" cy="4876800"/>
          </a:xfrm>
        </p:spPr>
        <p:txBody>
          <a:bodyPr/>
          <a:lstStyle/>
          <a:p>
            <a:pPr>
              <a:lnSpc>
                <a:spcPct val="80000"/>
              </a:lnSpc>
            </a:pPr>
            <a:r>
              <a:rPr lang="en-US" sz="1400" dirty="0"/>
              <a:t>OSHA has delayed implementation of this penalty enhancement policy although OSHA leadership has recently made statements that the agency plans to move forward with this policy in October 2010.   OSHA Deputy Assistant Secretary Jordan Barab made a statement on September 14, 2010 that OSHA will launch these new higher penalties in October, and that OSHA </a:t>
            </a:r>
            <a:r>
              <a:rPr lang="en-US" sz="1400" dirty="0">
                <a:solidFill>
                  <a:srgbClr val="E4551C"/>
                </a:solidFill>
              </a:rPr>
              <a:t>"</a:t>
            </a:r>
            <a:r>
              <a:rPr lang="en-US" sz="1400" i="1" dirty="0">
                <a:solidFill>
                  <a:srgbClr val="E4551C"/>
                </a:solidFill>
              </a:rPr>
              <a:t>is back to its original function of enforcing law and order</a:t>
            </a:r>
            <a:r>
              <a:rPr lang="en-US" sz="1400" dirty="0">
                <a:solidFill>
                  <a:srgbClr val="E4551C"/>
                </a:solidFill>
              </a:rPr>
              <a:t>."</a:t>
            </a:r>
          </a:p>
          <a:p>
            <a:pPr>
              <a:lnSpc>
                <a:spcPct val="80000"/>
              </a:lnSpc>
            </a:pPr>
            <a:r>
              <a:rPr lang="en-US" sz="1400" dirty="0"/>
              <a:t>OSHA state plan states have objected to OSHA's plan to move forward with these new increased civil penalties.   In a letter addressed to David Michaels dated August 6, 2010, the board of the Occupational Safety and Health State Plan Association (OSHSPA) stated: </a:t>
            </a:r>
          </a:p>
          <a:p>
            <a:pPr lvl="1">
              <a:lnSpc>
                <a:spcPct val="80000"/>
              </a:lnSpc>
            </a:pPr>
            <a:r>
              <a:rPr lang="en-US" sz="1200" dirty="0"/>
              <a:t>They have "very serious concerns about this unilateral decision to impose an enforcement procedure absent any statutory change to the OSH Act by Congress."</a:t>
            </a:r>
          </a:p>
          <a:p>
            <a:pPr lvl="1">
              <a:lnSpc>
                <a:spcPct val="80000"/>
              </a:lnSpc>
            </a:pPr>
            <a:r>
              <a:rPr lang="en-US" sz="1200" dirty="0"/>
              <a:t>OSHSPA criticized OSHA leadership for failing to consult with them on a number of policy decisions including the new requirement that all state plan states have to adopt all future NEP programs as well as the new mandatory penalty increases.</a:t>
            </a:r>
          </a:p>
          <a:p>
            <a:pPr lvl="1">
              <a:lnSpc>
                <a:spcPct val="80000"/>
              </a:lnSpc>
            </a:pPr>
            <a:r>
              <a:rPr lang="en-US" sz="1200" dirty="0"/>
              <a:t>OSHSPA noted it believes "there is a strong disconnect between OSHA's stated rationale for implementing new penalty procedures and the employers/employees likely to be impacted the most by this change.  State Plan States' experience has shown that an effective method to achieve greater compliance among small employers is by focusing on education and training while increasing the likelihood of an onsite inspection" rather than higher penalties, which will disproportionately impact small businesses.</a:t>
            </a:r>
          </a:p>
          <a:p>
            <a:pPr lvl="1">
              <a:lnSpc>
                <a:spcPct val="80000"/>
              </a:lnSpc>
            </a:pPr>
            <a:r>
              <a:rPr lang="en-US" sz="1200" dirty="0"/>
              <a:t>OSHSPA stated that it believes that "OSHA's approach in developing the new penalty calculation procedures was misdirected from the beginning because it started with the premise that raising the average serious penalty significantly would provide a deterrent effect, instead of focusing on what changes to the penalty calculation procedures for serious violations would most likely result in the elimination or reduction of serious injuries, illnesses, fatalities.“</a:t>
            </a:r>
          </a:p>
          <a:p>
            <a:pPr>
              <a:lnSpc>
                <a:spcPct val="80000"/>
              </a:lnSpc>
            </a:pPr>
            <a:r>
              <a:rPr lang="en-US" sz="1400" dirty="0"/>
              <a:t>This new penalty policy is effective as of October 1, 2010  (OSHA announced on October 12, 2010) </a:t>
            </a:r>
          </a:p>
        </p:txBody>
      </p:sp>
    </p:spTree>
    <p:extLst>
      <p:ext uri="{BB962C8B-B14F-4D97-AF65-F5344CB8AC3E}">
        <p14:creationId xmlns="" xmlns:p14="http://schemas.microsoft.com/office/powerpoint/2010/main" val="33755164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OSHA Letter to Industry on Grain-Bin Entry Procedures</a:t>
            </a:r>
            <a:endParaRPr lang="en-US" dirty="0"/>
          </a:p>
        </p:txBody>
      </p:sp>
    </p:spTree>
    <p:extLst>
      <p:ext uri="{BB962C8B-B14F-4D97-AF65-F5344CB8AC3E}">
        <p14:creationId xmlns="" xmlns:p14="http://schemas.microsoft.com/office/powerpoint/2010/main" val="41213320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What Does the Letter Mean?</a:t>
            </a:r>
            <a:endParaRPr lang="en-US" b="1" dirty="0"/>
          </a:p>
        </p:txBody>
      </p:sp>
      <p:sp>
        <p:nvSpPr>
          <p:cNvPr id="3" name="Content Placeholder 2"/>
          <p:cNvSpPr>
            <a:spLocks noGrp="1"/>
          </p:cNvSpPr>
          <p:nvPr>
            <p:ph idx="1"/>
          </p:nvPr>
        </p:nvSpPr>
        <p:spPr/>
        <p:txBody>
          <a:bodyPr/>
          <a:lstStyle/>
          <a:p>
            <a:pPr eaLnBrk="1" hangingPunct="1">
              <a:defRPr/>
            </a:pPr>
            <a:r>
              <a:rPr lang="en-US" sz="2800" dirty="0" smtClean="0">
                <a:latin typeface="Arial" charset="0"/>
              </a:rPr>
              <a:t>Until / unless modified, the “letter of the law” and supersedes previous documents.  </a:t>
            </a:r>
          </a:p>
          <a:p>
            <a:pPr eaLnBrk="1" hangingPunct="1">
              <a:defRPr/>
            </a:pPr>
            <a:r>
              <a:rPr lang="en-US" sz="2800" dirty="0" smtClean="0">
                <a:latin typeface="Arial" charset="0"/>
              </a:rPr>
              <a:t>Each Region, Area Office and State Plan State can and has been interpreting the letter differently.</a:t>
            </a:r>
          </a:p>
          <a:p>
            <a:pPr lvl="1" eaLnBrk="1" hangingPunct="1">
              <a:defRPr/>
            </a:pPr>
            <a:r>
              <a:rPr lang="en-US" sz="2400" dirty="0" smtClean="0">
                <a:latin typeface="Arial" charset="0"/>
              </a:rPr>
              <a:t>OSHA has used this letter to issue citations in 2010.</a:t>
            </a:r>
          </a:p>
          <a:p>
            <a:pPr eaLnBrk="1" hangingPunct="1">
              <a:defRPr/>
            </a:pPr>
            <a:r>
              <a:rPr lang="en-US" sz="2800" dirty="0" smtClean="0">
                <a:latin typeface="Arial" charset="0"/>
              </a:rPr>
              <a:t>NGFA has met with OSHA in October and continues to work with OSHA to review the December 24</a:t>
            </a:r>
            <a:r>
              <a:rPr lang="en-US" sz="2800" baseline="30000" dirty="0" smtClean="0">
                <a:latin typeface="Arial" charset="0"/>
              </a:rPr>
              <a:t>th</a:t>
            </a:r>
            <a:r>
              <a:rPr lang="en-US" sz="2800" dirty="0" smtClean="0">
                <a:latin typeface="Arial" charset="0"/>
              </a:rPr>
              <a:t> letter and it’s impact on grain handling and processing.</a:t>
            </a:r>
          </a:p>
          <a:p>
            <a:pPr lvl="1" eaLnBrk="1" hangingPunct="1">
              <a:defRPr/>
            </a:pPr>
            <a:r>
              <a:rPr lang="en-US" sz="2400" dirty="0" smtClean="0">
                <a:latin typeface="Arial" charset="0"/>
              </a:rPr>
              <a:t>Anticipate written communication from OSHA regarding this situation early in 2011.</a:t>
            </a:r>
          </a:p>
        </p:txBody>
      </p:sp>
    </p:spTree>
    <p:extLst>
      <p:ext uri="{BB962C8B-B14F-4D97-AF65-F5344CB8AC3E}">
        <p14:creationId xmlns="" xmlns:p14="http://schemas.microsoft.com/office/powerpoint/2010/main" val="16530425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noFill/>
        </p:spPr>
        <p:txBody>
          <a:bodyPr anchorCtr="0"/>
          <a:lstStyle/>
          <a:p>
            <a:r>
              <a:rPr lang="en-US" sz="4000" dirty="0" smtClean="0">
                <a:effectLst/>
              </a:rPr>
              <a:t>August 4</a:t>
            </a:r>
            <a:r>
              <a:rPr lang="en-US" sz="4000" baseline="30000" dirty="0" smtClean="0">
                <a:effectLst/>
              </a:rPr>
              <a:t>th</a:t>
            </a:r>
            <a:r>
              <a:rPr lang="en-US" sz="4000" dirty="0" smtClean="0">
                <a:effectLst/>
              </a:rPr>
              <a:t> Speech, </a:t>
            </a:r>
            <a:br>
              <a:rPr lang="en-US" sz="4000" dirty="0" smtClean="0">
                <a:effectLst/>
              </a:rPr>
            </a:br>
            <a:r>
              <a:rPr lang="en-US" sz="4000" dirty="0" smtClean="0">
                <a:effectLst/>
              </a:rPr>
              <a:t>Dr. David Michaels, Head of OSHA</a:t>
            </a:r>
          </a:p>
        </p:txBody>
      </p:sp>
      <p:sp>
        <p:nvSpPr>
          <p:cNvPr id="22530" name="Rectangle 3"/>
          <p:cNvSpPr>
            <a:spLocks noGrp="1" noChangeArrowheads="1"/>
          </p:cNvSpPr>
          <p:nvPr>
            <p:ph type="body" sz="half" idx="4294967295"/>
          </p:nvPr>
        </p:nvSpPr>
        <p:spPr>
          <a:xfrm>
            <a:off x="152400" y="1600200"/>
            <a:ext cx="4343400" cy="4525963"/>
          </a:xfrm>
          <a:noFill/>
        </p:spPr>
        <p:txBody>
          <a:bodyPr/>
          <a:lstStyle/>
          <a:p>
            <a:pPr>
              <a:lnSpc>
                <a:spcPct val="90000"/>
              </a:lnSpc>
            </a:pPr>
            <a:endParaRPr lang="en-US" sz="2400" dirty="0" smtClean="0">
              <a:effectLst/>
            </a:endParaRPr>
          </a:p>
          <a:p>
            <a:pPr>
              <a:lnSpc>
                <a:spcPct val="90000"/>
              </a:lnSpc>
              <a:buFont typeface="Wingdings" pitchFamily="2" charset="2"/>
              <a:buNone/>
            </a:pPr>
            <a:r>
              <a:rPr lang="en-US" sz="2400" dirty="0" smtClean="0">
                <a:effectLst/>
              </a:rPr>
              <a:t>    “OSHA has investigated several cases involving worker entry into grain storage bins where we have found that </a:t>
            </a:r>
            <a:r>
              <a:rPr lang="en-US" sz="2400" u="sng" dirty="0" smtClean="0">
                <a:effectLst/>
              </a:rPr>
              <a:t>the employer was aware of the hazards</a:t>
            </a:r>
            <a:r>
              <a:rPr lang="en-US" sz="2400" dirty="0" smtClean="0">
                <a:effectLst/>
              </a:rPr>
              <a:t> and of OSHA’s standards, </a:t>
            </a:r>
            <a:r>
              <a:rPr lang="en-US" sz="2400" u="sng" dirty="0" smtClean="0">
                <a:effectLst/>
              </a:rPr>
              <a:t>but failed to train or protect the workers</a:t>
            </a:r>
            <a:r>
              <a:rPr lang="en-US" sz="2400" dirty="0" smtClean="0">
                <a:effectLst/>
              </a:rPr>
              <a:t> entering the bin,” wrote OSHA Administrator David Michaels. </a:t>
            </a:r>
          </a:p>
          <a:p>
            <a:pPr>
              <a:lnSpc>
                <a:spcPct val="90000"/>
              </a:lnSpc>
            </a:pPr>
            <a:endParaRPr lang="en-US" sz="2400" dirty="0" smtClean="0">
              <a:effectLst/>
            </a:endParaRPr>
          </a:p>
        </p:txBody>
      </p:sp>
      <p:pic>
        <p:nvPicPr>
          <p:cNvPr id="22531" name="Picture 3" descr="Utica photos for 40908 008.jpg"/>
          <p:cNvPicPr>
            <a:picLocks noChangeAspect="1"/>
          </p:cNvPicPr>
          <p:nvPr/>
        </p:nvPicPr>
        <p:blipFill>
          <a:blip r:embed="rId3" cstate="print"/>
          <a:srcRect/>
          <a:stretch>
            <a:fillRect/>
          </a:stretch>
        </p:blipFill>
        <p:spPr bwMode="auto">
          <a:xfrm>
            <a:off x="5162550" y="1828800"/>
            <a:ext cx="3257550" cy="4343400"/>
          </a:xfrm>
          <a:prstGeom prst="rect">
            <a:avLst/>
          </a:prstGeom>
          <a:noFill/>
          <a:ln w="9525">
            <a:noFill/>
            <a:miter lim="800000"/>
            <a:headEnd/>
            <a:tailEnd/>
          </a:ln>
        </p:spPr>
      </p:pic>
    </p:spTree>
    <p:extLst>
      <p:ext uri="{BB962C8B-B14F-4D97-AF65-F5344CB8AC3E}">
        <p14:creationId xmlns="" xmlns:p14="http://schemas.microsoft.com/office/powerpoint/2010/main" val="41097620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title" idx="4294967295"/>
          </p:nvPr>
        </p:nvSpPr>
        <p:spPr>
          <a:noFill/>
        </p:spPr>
        <p:txBody>
          <a:bodyPr/>
          <a:lstStyle/>
          <a:p>
            <a:endParaRPr lang="en-US" dirty="0" smtClean="0">
              <a:effectLst/>
            </a:endParaRPr>
          </a:p>
        </p:txBody>
      </p:sp>
      <p:pic>
        <p:nvPicPr>
          <p:cNvPr id="19458" name="Picture 5" descr="field-entrapment"/>
          <p:cNvPicPr>
            <a:picLocks noChangeAspect="1" noChangeArrowheads="1"/>
          </p:cNvPicPr>
          <p:nvPr/>
        </p:nvPicPr>
        <p:blipFill>
          <a:blip r:embed="rId3" cstate="print"/>
          <a:srcRect/>
          <a:stretch>
            <a:fillRect/>
          </a:stretch>
        </p:blipFill>
        <p:spPr bwMode="auto">
          <a:xfrm>
            <a:off x="228600" y="134938"/>
            <a:ext cx="8763000" cy="6723062"/>
          </a:xfrm>
          <a:prstGeom prst="rect">
            <a:avLst/>
          </a:prstGeom>
          <a:noFill/>
          <a:ln w="9525">
            <a:noFill/>
            <a:miter lim="800000"/>
            <a:headEnd/>
            <a:tailEnd/>
          </a:ln>
        </p:spPr>
      </p:pic>
      <p:sp>
        <p:nvSpPr>
          <p:cNvPr id="19459" name="Text Box 6"/>
          <p:cNvSpPr txBox="1">
            <a:spLocks noChangeArrowheads="1"/>
          </p:cNvSpPr>
          <p:nvPr/>
        </p:nvSpPr>
        <p:spPr bwMode="auto">
          <a:xfrm>
            <a:off x="609600" y="6477000"/>
            <a:ext cx="8448675" cy="304800"/>
          </a:xfrm>
          <a:prstGeom prst="rect">
            <a:avLst/>
          </a:prstGeom>
          <a:noFill/>
          <a:ln w="9525">
            <a:noFill/>
            <a:miter lim="800000"/>
            <a:headEnd/>
            <a:tailEnd/>
          </a:ln>
        </p:spPr>
        <p:txBody>
          <a:bodyPr>
            <a:spAutoFit/>
          </a:bodyPr>
          <a:lstStyle/>
          <a:p>
            <a:r>
              <a:rPr lang="en-US" sz="1400" dirty="0">
                <a:solidFill>
                  <a:schemeClr val="bg2"/>
                </a:solidFill>
              </a:rPr>
              <a:t>   </a:t>
            </a:r>
            <a:r>
              <a:rPr lang="en-US" sz="1200" dirty="0">
                <a:solidFill>
                  <a:schemeClr val="bg2"/>
                </a:solidFill>
              </a:rPr>
              <a:t>Source:  Purdue University Agricultural Safety and Health Program</a:t>
            </a:r>
          </a:p>
        </p:txBody>
      </p:sp>
      <p:sp>
        <p:nvSpPr>
          <p:cNvPr id="19460" name="Text Box 5"/>
          <p:cNvSpPr txBox="1">
            <a:spLocks noChangeArrowheads="1"/>
          </p:cNvSpPr>
          <p:nvPr/>
        </p:nvSpPr>
        <p:spPr bwMode="auto">
          <a:xfrm>
            <a:off x="7756525" y="4648200"/>
            <a:ext cx="1262063" cy="549275"/>
          </a:xfrm>
          <a:prstGeom prst="rect">
            <a:avLst/>
          </a:prstGeom>
          <a:noFill/>
          <a:ln w="9525">
            <a:noFill/>
            <a:miter lim="800000"/>
            <a:headEnd/>
            <a:tailEnd/>
          </a:ln>
        </p:spPr>
        <p:txBody>
          <a:bodyPr>
            <a:spAutoFit/>
          </a:bodyPr>
          <a:lstStyle/>
          <a:p>
            <a:r>
              <a:rPr lang="en-US" sz="1000" dirty="0">
                <a:solidFill>
                  <a:schemeClr val="bg2"/>
                </a:solidFill>
              </a:rPr>
              <a:t>2010 Totals</a:t>
            </a:r>
          </a:p>
          <a:p>
            <a:r>
              <a:rPr lang="en-US" sz="1000" dirty="0">
                <a:solidFill>
                  <a:schemeClr val="bg2"/>
                </a:solidFill>
              </a:rPr>
              <a:t>70% on farm</a:t>
            </a:r>
          </a:p>
          <a:p>
            <a:r>
              <a:rPr lang="en-US" sz="1000" dirty="0">
                <a:solidFill>
                  <a:schemeClr val="bg2"/>
                </a:solidFill>
              </a:rPr>
              <a:t>30% commercial</a:t>
            </a:r>
          </a:p>
        </p:txBody>
      </p:sp>
      <p:sp>
        <p:nvSpPr>
          <p:cNvPr id="19461" name="Text Box 6"/>
          <p:cNvSpPr txBox="1">
            <a:spLocks noChangeArrowheads="1"/>
          </p:cNvSpPr>
          <p:nvPr/>
        </p:nvSpPr>
        <p:spPr bwMode="auto">
          <a:xfrm>
            <a:off x="7908925" y="5924550"/>
            <a:ext cx="1014413" cy="396875"/>
          </a:xfrm>
          <a:prstGeom prst="rect">
            <a:avLst/>
          </a:prstGeom>
          <a:noFill/>
          <a:ln w="9525">
            <a:noFill/>
            <a:miter lim="800000"/>
            <a:headEnd/>
            <a:tailEnd/>
          </a:ln>
        </p:spPr>
        <p:txBody>
          <a:bodyPr wrap="none">
            <a:spAutoFit/>
          </a:bodyPr>
          <a:lstStyle/>
          <a:p>
            <a:r>
              <a:rPr lang="en-US" sz="1000" dirty="0">
                <a:solidFill>
                  <a:schemeClr val="bg2"/>
                </a:solidFill>
              </a:rPr>
              <a:t>At least 3 </a:t>
            </a:r>
          </a:p>
          <a:p>
            <a:r>
              <a:rPr lang="en-US" sz="1000" dirty="0">
                <a:solidFill>
                  <a:schemeClr val="bg2"/>
                </a:solidFill>
              </a:rPr>
              <a:t>more in Nov.</a:t>
            </a:r>
          </a:p>
        </p:txBody>
      </p:sp>
    </p:spTree>
    <p:extLst>
      <p:ext uri="{BB962C8B-B14F-4D97-AF65-F5344CB8AC3E}">
        <p14:creationId xmlns="" xmlns:p14="http://schemas.microsoft.com/office/powerpoint/2010/main" val="3667810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noFill/>
        </p:spPr>
        <p:txBody>
          <a:bodyPr anchorCtr="0"/>
          <a:lstStyle/>
          <a:p>
            <a:pPr eaLnBrk="1" hangingPunct="1"/>
            <a:r>
              <a:rPr lang="en-US" sz="4000" dirty="0" smtClean="0">
                <a:effectLst/>
              </a:rPr>
              <a:t>Deaths per Year  </a:t>
            </a:r>
            <a:br>
              <a:rPr lang="en-US" sz="4000" dirty="0" smtClean="0">
                <a:effectLst/>
              </a:rPr>
            </a:br>
            <a:r>
              <a:rPr lang="en-US" sz="3200" dirty="0" smtClean="0">
                <a:effectLst/>
              </a:rPr>
              <a:t>Commercial Sites due to Grain Entrapment</a:t>
            </a:r>
          </a:p>
        </p:txBody>
      </p:sp>
      <p:sp>
        <p:nvSpPr>
          <p:cNvPr id="21506" name="Rectangle 4"/>
          <p:cNvSpPr>
            <a:spLocks noGrp="1" noChangeArrowheads="1"/>
          </p:cNvSpPr>
          <p:nvPr>
            <p:ph type="body" idx="4294967295"/>
          </p:nvPr>
        </p:nvSpPr>
        <p:spPr>
          <a:xfrm>
            <a:off x="838200" y="1676400"/>
            <a:ext cx="7620000" cy="4530725"/>
          </a:xfrm>
          <a:noFill/>
        </p:spPr>
        <p:txBody>
          <a:bodyPr/>
          <a:lstStyle/>
          <a:p>
            <a:pPr eaLnBrk="1" hangingPunct="1"/>
            <a:r>
              <a:rPr lang="en-US" dirty="0" smtClean="0">
                <a:effectLst/>
              </a:rPr>
              <a:t>6.6 / year for 6 years 2004-2009</a:t>
            </a:r>
          </a:p>
          <a:p>
            <a:pPr eaLnBrk="1" hangingPunct="1"/>
            <a:r>
              <a:rPr lang="en-US" dirty="0" smtClean="0">
                <a:effectLst/>
              </a:rPr>
              <a:t>3.5 / year for 4 years 2000-2003 </a:t>
            </a:r>
          </a:p>
          <a:p>
            <a:pPr eaLnBrk="1" hangingPunct="1"/>
            <a:r>
              <a:rPr lang="en-US" dirty="0" smtClean="0">
                <a:effectLst/>
              </a:rPr>
              <a:t>This exceeds the number of fatalities experienced from dust explosions during the 1960’s and 1970’s</a:t>
            </a:r>
          </a:p>
          <a:p>
            <a:pPr eaLnBrk="1" hangingPunct="1"/>
            <a:endParaRPr lang="en-US" dirty="0" smtClean="0">
              <a:effectLst/>
            </a:endParaRPr>
          </a:p>
        </p:txBody>
      </p:sp>
    </p:spTree>
    <p:extLst>
      <p:ext uri="{BB962C8B-B14F-4D97-AF65-F5344CB8AC3E}">
        <p14:creationId xmlns="" xmlns:p14="http://schemas.microsoft.com/office/powerpoint/2010/main" val="405309262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noFill/>
        </p:spPr>
        <p:txBody>
          <a:bodyPr anchorCtr="0"/>
          <a:lstStyle/>
          <a:p>
            <a:pPr eaLnBrk="1" hangingPunct="1"/>
            <a:r>
              <a:rPr lang="en-US" sz="4000" dirty="0" smtClean="0">
                <a:effectLst/>
              </a:rPr>
              <a:t>August 4</a:t>
            </a:r>
            <a:r>
              <a:rPr lang="en-US" sz="4000" baseline="30000" dirty="0" smtClean="0">
                <a:effectLst/>
              </a:rPr>
              <a:t>th</a:t>
            </a:r>
            <a:r>
              <a:rPr lang="en-US" sz="4000" dirty="0" smtClean="0">
                <a:effectLst/>
              </a:rPr>
              <a:t> Letter, </a:t>
            </a:r>
            <a:br>
              <a:rPr lang="en-US" sz="4000" dirty="0" smtClean="0">
                <a:effectLst/>
              </a:rPr>
            </a:br>
            <a:r>
              <a:rPr lang="en-US" sz="4000" dirty="0" smtClean="0">
                <a:effectLst/>
              </a:rPr>
              <a:t>Dr. David Michaels, Head of OSHA</a:t>
            </a:r>
          </a:p>
        </p:txBody>
      </p:sp>
      <p:sp>
        <p:nvSpPr>
          <p:cNvPr id="24578" name="Rectangle 3"/>
          <p:cNvSpPr>
            <a:spLocks noGrp="1" noChangeArrowheads="1"/>
          </p:cNvSpPr>
          <p:nvPr>
            <p:ph type="body" idx="4294967295"/>
          </p:nvPr>
        </p:nvSpPr>
        <p:spPr>
          <a:xfrm>
            <a:off x="457200" y="1676400"/>
            <a:ext cx="8229600" cy="4454525"/>
          </a:xfrm>
          <a:noFill/>
        </p:spPr>
        <p:txBody>
          <a:bodyPr/>
          <a:lstStyle/>
          <a:p>
            <a:pPr eaLnBrk="1" hangingPunct="1">
              <a:buFont typeface="Wingdings" pitchFamily="2" charset="2"/>
              <a:buNone/>
            </a:pPr>
            <a:r>
              <a:rPr lang="en-US" sz="2800" b="1" dirty="0" smtClean="0">
                <a:effectLst/>
              </a:rPr>
              <a:t>   </a:t>
            </a:r>
            <a:r>
              <a:rPr lang="en-US" sz="2800" b="1" u="sng" dirty="0" smtClean="0">
                <a:effectLst/>
              </a:rPr>
              <a:t>OSHA states they will consider referring all future cases that involve grain engulfment fatalities to the Department of Justice for criminal prosecution.</a:t>
            </a:r>
            <a:r>
              <a:rPr lang="en-US" sz="2800" dirty="0" smtClean="0">
                <a:effectLst/>
              </a:rPr>
              <a:t>   </a:t>
            </a:r>
          </a:p>
          <a:p>
            <a:pPr eaLnBrk="1" hangingPunct="1"/>
            <a:r>
              <a:rPr lang="en-US" sz="2800" dirty="0" smtClean="0">
                <a:effectLst/>
              </a:rPr>
              <a:t>OSHA had initiated special emphasis programs examining safety practices at grain handling facilities.</a:t>
            </a:r>
          </a:p>
        </p:txBody>
      </p:sp>
      <p:sp>
        <p:nvSpPr>
          <p:cNvPr id="24579" name="Text Box 4"/>
          <p:cNvSpPr txBox="1">
            <a:spLocks noChangeArrowheads="1"/>
          </p:cNvSpPr>
          <p:nvPr/>
        </p:nvSpPr>
        <p:spPr bwMode="auto">
          <a:xfrm>
            <a:off x="1584325" y="6051550"/>
            <a:ext cx="5775325" cy="366713"/>
          </a:xfrm>
          <a:prstGeom prst="rect">
            <a:avLst/>
          </a:prstGeom>
          <a:noFill/>
          <a:ln w="9525">
            <a:noFill/>
            <a:miter lim="800000"/>
            <a:headEnd/>
            <a:tailEnd/>
          </a:ln>
        </p:spPr>
        <p:txBody>
          <a:bodyPr wrap="none">
            <a:spAutoFit/>
          </a:bodyPr>
          <a:lstStyle/>
          <a:p>
            <a:r>
              <a:rPr lang="en-US" i="1" dirty="0">
                <a:solidFill>
                  <a:schemeClr val="folHlink"/>
                </a:solidFill>
              </a:rPr>
              <a:t>http://www.osha.gov/asst-sec/Grain_letter.html</a:t>
            </a:r>
          </a:p>
        </p:txBody>
      </p:sp>
    </p:spTree>
    <p:extLst>
      <p:ext uri="{BB962C8B-B14F-4D97-AF65-F5344CB8AC3E}">
        <p14:creationId xmlns="" xmlns:p14="http://schemas.microsoft.com/office/powerpoint/2010/main" val="13781451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
            </a:r>
            <a:br>
              <a:rPr lang="en-US" b="1" dirty="0" smtClean="0"/>
            </a:br>
            <a:r>
              <a:rPr lang="en-US" sz="4000" b="1" dirty="0" smtClean="0"/>
              <a:t>Letter to Industry on Grain Bin-Entry Procedures (cont.)</a:t>
            </a:r>
            <a:r>
              <a:rPr lang="en-US" sz="4000" dirty="0" smtClean="0"/>
              <a:t/>
            </a:r>
            <a:br>
              <a:rPr lang="en-US" sz="4000" dirty="0" smtClean="0"/>
            </a:br>
            <a:endParaRPr lang="en-US" dirty="0"/>
          </a:p>
        </p:txBody>
      </p:sp>
      <p:sp>
        <p:nvSpPr>
          <p:cNvPr id="3" name="Content Placeholder 2"/>
          <p:cNvSpPr>
            <a:spLocks noGrp="1"/>
          </p:cNvSpPr>
          <p:nvPr>
            <p:ph idx="1"/>
          </p:nvPr>
        </p:nvSpPr>
        <p:spPr/>
        <p:txBody>
          <a:bodyPr/>
          <a:lstStyle/>
          <a:p>
            <a:pPr eaLnBrk="1" hangingPunct="1">
              <a:defRPr/>
            </a:pPr>
            <a:r>
              <a:rPr lang="en-US" dirty="0" smtClean="0"/>
              <a:t>In the letter, OSHA reminded employees of the grain handling standard’s regulations and governing bin entry procedures.</a:t>
            </a:r>
          </a:p>
          <a:p>
            <a:pPr eaLnBrk="1" hangingPunct="1">
              <a:defRPr/>
            </a:pPr>
            <a:endParaRPr lang="en-US" dirty="0" smtClean="0"/>
          </a:p>
          <a:p>
            <a:pPr eaLnBrk="1" hangingPunct="1">
              <a:defRPr/>
            </a:pPr>
            <a:r>
              <a:rPr lang="en-US" dirty="0" smtClean="0"/>
              <a:t>OSHA recently developed a new Grain Bin Entry Fact Sheet for employers and workers. </a:t>
            </a:r>
          </a:p>
          <a:p>
            <a:pPr eaLnBrk="1" hangingPunct="1">
              <a:defRPr/>
            </a:pPr>
            <a:endParaRPr lang="en-US" dirty="0"/>
          </a:p>
        </p:txBody>
      </p:sp>
    </p:spTree>
    <p:extLst>
      <p:ext uri="{BB962C8B-B14F-4D97-AF65-F5344CB8AC3E}">
        <p14:creationId xmlns="" xmlns:p14="http://schemas.microsoft.com/office/powerpoint/2010/main" val="3490827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noFill/>
        </p:spPr>
        <p:txBody>
          <a:bodyPr/>
          <a:lstStyle/>
          <a:p>
            <a:endParaRPr lang="en-US" dirty="0" smtClean="0">
              <a:effectLst/>
            </a:endParaRPr>
          </a:p>
        </p:txBody>
      </p:sp>
      <p:pic>
        <p:nvPicPr>
          <p:cNvPr id="31746" name="Picture 4"/>
          <p:cNvPicPr>
            <a:picLocks noGrp="1" noChangeAspect="1" noChangeArrowheads="1"/>
          </p:cNvPicPr>
          <p:nvPr>
            <p:ph type="body" idx="4294967295"/>
          </p:nvPr>
        </p:nvPicPr>
        <p:blipFill>
          <a:blip r:embed="rId3" cstate="print"/>
          <a:srcRect l="18349" t="18011" r="16498" b="5301"/>
          <a:stretch>
            <a:fillRect/>
          </a:stretch>
        </p:blipFill>
        <p:spPr>
          <a:xfrm>
            <a:off x="1447800" y="381000"/>
            <a:ext cx="6553200" cy="5943600"/>
          </a:xfrm>
        </p:spPr>
      </p:pic>
      <p:sp>
        <p:nvSpPr>
          <p:cNvPr id="31747" name="Text Box 5"/>
          <p:cNvSpPr txBox="1">
            <a:spLocks noChangeArrowheads="1"/>
          </p:cNvSpPr>
          <p:nvPr/>
        </p:nvSpPr>
        <p:spPr bwMode="auto">
          <a:xfrm>
            <a:off x="1219200" y="6356350"/>
            <a:ext cx="7620000" cy="366713"/>
          </a:xfrm>
          <a:prstGeom prst="rect">
            <a:avLst/>
          </a:prstGeom>
          <a:noFill/>
          <a:ln w="9525">
            <a:noFill/>
            <a:miter lim="800000"/>
            <a:headEnd/>
            <a:tailEnd/>
          </a:ln>
        </p:spPr>
        <p:txBody>
          <a:bodyPr>
            <a:spAutoFit/>
          </a:bodyPr>
          <a:lstStyle/>
          <a:p>
            <a:r>
              <a:rPr lang="en-US" dirty="0"/>
              <a:t>http://www.osha.gov/Publications/grainstorageFACTSHEET.pdf</a:t>
            </a:r>
          </a:p>
        </p:txBody>
      </p:sp>
    </p:spTree>
    <p:extLst>
      <p:ext uri="{BB962C8B-B14F-4D97-AF65-F5344CB8AC3E}">
        <p14:creationId xmlns="" xmlns:p14="http://schemas.microsoft.com/office/powerpoint/2010/main" val="359473203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noFill/>
        </p:spPr>
        <p:txBody>
          <a:bodyPr/>
          <a:lstStyle/>
          <a:p>
            <a:r>
              <a:rPr lang="en-US" sz="4000" dirty="0" smtClean="0">
                <a:effectLst/>
              </a:rPr>
              <a:t>October 15 Internal OSHA Letter</a:t>
            </a:r>
          </a:p>
        </p:txBody>
      </p:sp>
      <p:sp>
        <p:nvSpPr>
          <p:cNvPr id="26626" name="Rectangle 3"/>
          <p:cNvSpPr>
            <a:spLocks noGrp="1" noChangeArrowheads="1"/>
          </p:cNvSpPr>
          <p:nvPr>
            <p:ph type="body" idx="4294967295"/>
          </p:nvPr>
        </p:nvSpPr>
        <p:spPr>
          <a:xfrm>
            <a:off x="457200" y="1600200"/>
            <a:ext cx="8229600" cy="4800600"/>
          </a:xfrm>
          <a:noFill/>
        </p:spPr>
        <p:txBody>
          <a:bodyPr/>
          <a:lstStyle/>
          <a:p>
            <a:r>
              <a:rPr lang="en-US" sz="2800" dirty="0" smtClean="0">
                <a:effectLst/>
              </a:rPr>
              <a:t>OSHA Assistant Secretary David Michaels sent an Oct. 15 letter to all OSHA personnel outlining the progress being made in transforming the way the agency addresses workplace hazards and communicates with employers and workers.   In the letter, Dr. Michaels states “One area in which we are applying this new strategy, </a:t>
            </a:r>
            <a:r>
              <a:rPr lang="en-US" sz="2800" u="sng" dirty="0" smtClean="0">
                <a:effectLst/>
              </a:rPr>
              <a:t>because we believe</a:t>
            </a:r>
            <a:r>
              <a:rPr lang="en-US" sz="2800" dirty="0" smtClean="0">
                <a:effectLst/>
              </a:rPr>
              <a:t> </a:t>
            </a:r>
            <a:r>
              <a:rPr lang="en-US" sz="2800" u="sng" dirty="0" smtClean="0">
                <a:effectLst/>
              </a:rPr>
              <a:t>employers have not adequately protected workers</a:t>
            </a:r>
            <a:r>
              <a:rPr lang="en-US" sz="2800" dirty="0" smtClean="0">
                <a:effectLst/>
              </a:rPr>
              <a:t>, is entering grain storage bins.”</a:t>
            </a:r>
          </a:p>
        </p:txBody>
      </p:sp>
    </p:spTree>
    <p:extLst>
      <p:ext uri="{BB962C8B-B14F-4D97-AF65-F5344CB8AC3E}">
        <p14:creationId xmlns="" xmlns:p14="http://schemas.microsoft.com/office/powerpoint/2010/main" val="136873677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noFill/>
        </p:spPr>
        <p:txBody>
          <a:bodyPr/>
          <a:lstStyle/>
          <a:p>
            <a:r>
              <a:rPr lang="en-US" sz="3600" dirty="0" smtClean="0">
                <a:effectLst/>
              </a:rPr>
              <a:t>Recent OSHA Fines in Grain Industry</a:t>
            </a:r>
            <a:br>
              <a:rPr lang="en-US" sz="3600" dirty="0" smtClean="0">
                <a:effectLst/>
              </a:rPr>
            </a:br>
            <a:r>
              <a:rPr lang="en-US" sz="3600" dirty="0" smtClean="0">
                <a:effectLst/>
              </a:rPr>
              <a:t>Involving Confined Space Entry</a:t>
            </a:r>
          </a:p>
        </p:txBody>
      </p:sp>
      <p:sp>
        <p:nvSpPr>
          <p:cNvPr id="27650" name="Rectangle 3"/>
          <p:cNvSpPr>
            <a:spLocks noGrp="1" noChangeArrowheads="1"/>
          </p:cNvSpPr>
          <p:nvPr>
            <p:ph type="body" idx="4294967295"/>
          </p:nvPr>
        </p:nvSpPr>
        <p:spPr>
          <a:noFill/>
        </p:spPr>
        <p:txBody>
          <a:bodyPr/>
          <a:lstStyle/>
          <a:p>
            <a:r>
              <a:rPr lang="en-US" dirty="0" smtClean="0">
                <a:effectLst/>
              </a:rPr>
              <a:t>SD Wheat Growers Assoc. McLaughlin SD, $1.6 million </a:t>
            </a:r>
            <a:r>
              <a:rPr lang="en-US" sz="2400" dirty="0" smtClean="0">
                <a:effectLst/>
              </a:rPr>
              <a:t>(12/2009 fatality)</a:t>
            </a:r>
          </a:p>
          <a:p>
            <a:r>
              <a:rPr lang="en-US" dirty="0" smtClean="0">
                <a:effectLst/>
              </a:rPr>
              <a:t>Tempel Grain, Haswell CO,          $1.6 million </a:t>
            </a:r>
            <a:r>
              <a:rPr lang="en-US" sz="2400" dirty="0" smtClean="0">
                <a:effectLst/>
              </a:rPr>
              <a:t>(5/2009 fatality)</a:t>
            </a:r>
          </a:p>
          <a:p>
            <a:r>
              <a:rPr lang="en-US" dirty="0" smtClean="0">
                <a:effectLst/>
              </a:rPr>
              <a:t>Cooperative Plus, Inc. Burlington, WI, $721,000, </a:t>
            </a:r>
            <a:r>
              <a:rPr lang="en-US" sz="2400" dirty="0" smtClean="0">
                <a:effectLst/>
              </a:rPr>
              <a:t>(2/2010 non-fatal engulfment)</a:t>
            </a:r>
          </a:p>
          <a:p>
            <a:endParaRPr lang="en-US" sz="2400" dirty="0" smtClean="0">
              <a:effectLst/>
            </a:endParaRPr>
          </a:p>
          <a:p>
            <a:pPr lvl="1">
              <a:buFontTx/>
              <a:buNone/>
            </a:pPr>
            <a:endParaRPr lang="en-US" dirty="0" smtClean="0">
              <a:effectLst/>
            </a:endParaRPr>
          </a:p>
        </p:txBody>
      </p:sp>
    </p:spTree>
    <p:extLst>
      <p:ext uri="{BB962C8B-B14F-4D97-AF65-F5344CB8AC3E}">
        <p14:creationId xmlns="" xmlns:p14="http://schemas.microsoft.com/office/powerpoint/2010/main" val="17574229"/>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NGFA Bin-Entry Training Materials</a:t>
            </a:r>
            <a:endParaRPr lang="en-US" b="1" dirty="0"/>
          </a:p>
        </p:txBody>
      </p:sp>
      <p:sp>
        <p:nvSpPr>
          <p:cNvPr id="3" name="Content Placeholder 2"/>
          <p:cNvSpPr>
            <a:spLocks noGrp="1"/>
          </p:cNvSpPr>
          <p:nvPr>
            <p:ph idx="1"/>
          </p:nvPr>
        </p:nvSpPr>
        <p:spPr/>
        <p:txBody>
          <a:bodyPr/>
          <a:lstStyle/>
          <a:p>
            <a:pPr eaLnBrk="1" hangingPunct="1">
              <a:defRPr/>
            </a:pPr>
            <a:r>
              <a:rPr lang="en-US" sz="2400" dirty="0" smtClean="0"/>
              <a:t>NGFA and Purdue University produced </a:t>
            </a:r>
            <a:r>
              <a:rPr lang="en-US" sz="2400" i="1" dirty="0" smtClean="0"/>
              <a:t>Don’t Go With the Flow </a:t>
            </a:r>
            <a:r>
              <a:rPr lang="en-US" sz="2400" dirty="0" smtClean="0"/>
              <a:t>in 1998.</a:t>
            </a:r>
          </a:p>
          <a:p>
            <a:pPr eaLnBrk="1" hangingPunct="1">
              <a:defRPr/>
            </a:pPr>
            <a:endParaRPr lang="en-US" sz="2400" dirty="0" smtClean="0"/>
          </a:p>
          <a:p>
            <a:pPr eaLnBrk="1" hangingPunct="1">
              <a:defRPr/>
            </a:pPr>
            <a:r>
              <a:rPr lang="en-US" sz="2400" dirty="0" smtClean="0"/>
              <a:t>Program reviews hazards associated with flowing grain and most common types of entrapments at commercial facilities.</a:t>
            </a:r>
          </a:p>
          <a:p>
            <a:pPr eaLnBrk="1" hangingPunct="1">
              <a:defRPr/>
            </a:pPr>
            <a:endParaRPr lang="en-US" sz="2400" dirty="0" smtClean="0"/>
          </a:p>
          <a:p>
            <a:pPr eaLnBrk="1" hangingPunct="1">
              <a:defRPr/>
            </a:pPr>
            <a:r>
              <a:rPr lang="en-US" sz="2400" dirty="0" smtClean="0"/>
              <a:t>Provides information on effective procedures for rescuing partially and fully entrapped workers.</a:t>
            </a:r>
          </a:p>
          <a:p>
            <a:pPr eaLnBrk="1" hangingPunct="1">
              <a:defRPr/>
            </a:pPr>
            <a:endParaRPr lang="en-US" sz="2400" dirty="0" smtClean="0"/>
          </a:p>
          <a:p>
            <a:pPr eaLnBrk="1" hangingPunct="1">
              <a:defRPr/>
            </a:pPr>
            <a:r>
              <a:rPr lang="en-US" sz="2400" dirty="0" smtClean="0"/>
              <a:t>Training package includes 28 minute video, written lesson plan, pre- and post video test, warning poster and fact sheet.</a:t>
            </a:r>
          </a:p>
          <a:p>
            <a:pPr eaLnBrk="1" hangingPunct="1">
              <a:defRPr/>
            </a:pPr>
            <a:endParaRPr lang="en-US" dirty="0"/>
          </a:p>
        </p:txBody>
      </p:sp>
    </p:spTree>
    <p:extLst>
      <p:ext uri="{BB962C8B-B14F-4D97-AF65-F5344CB8AC3E}">
        <p14:creationId xmlns="" xmlns:p14="http://schemas.microsoft.com/office/powerpoint/2010/main" val="13085141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pPr eaLnBrk="1" hangingPunct="1">
              <a:defRPr/>
            </a:pPr>
            <a:r>
              <a:rPr lang="en-US" sz="4000" b="1" dirty="0" smtClean="0"/>
              <a:t>NGFA/GEAPS </a:t>
            </a:r>
            <a:br>
              <a:rPr lang="en-US" sz="4000" b="1" dirty="0" smtClean="0"/>
            </a:br>
            <a:r>
              <a:rPr lang="en-US" sz="4000" b="1" dirty="0" smtClean="0"/>
              <a:t>General Safety DVD</a:t>
            </a:r>
            <a:endParaRPr lang="en-US" sz="4000" b="1" dirty="0"/>
          </a:p>
        </p:txBody>
      </p:sp>
      <p:sp>
        <p:nvSpPr>
          <p:cNvPr id="3" name="Content Placeholder 2"/>
          <p:cNvSpPr>
            <a:spLocks noGrp="1"/>
          </p:cNvSpPr>
          <p:nvPr>
            <p:ph idx="1"/>
          </p:nvPr>
        </p:nvSpPr>
        <p:spPr>
          <a:xfrm>
            <a:off x="533400" y="1752600"/>
            <a:ext cx="8229600" cy="4530725"/>
          </a:xfrm>
        </p:spPr>
        <p:txBody>
          <a:bodyPr/>
          <a:lstStyle/>
          <a:p>
            <a:pPr eaLnBrk="1" hangingPunct="1">
              <a:defRPr/>
            </a:pPr>
            <a:r>
              <a:rPr lang="en-US" dirty="0" smtClean="0"/>
              <a:t>Newly created educational/training tool that addresses basic safety topics for new employees</a:t>
            </a:r>
          </a:p>
          <a:p>
            <a:pPr lvl="1" eaLnBrk="1" hangingPunct="1">
              <a:defRPr/>
            </a:pPr>
            <a:r>
              <a:rPr lang="en-US" dirty="0" smtClean="0"/>
              <a:t>Approximately 35 minutes in length</a:t>
            </a:r>
          </a:p>
          <a:p>
            <a:pPr lvl="1" eaLnBrk="1" hangingPunct="1">
              <a:defRPr/>
            </a:pPr>
            <a:r>
              <a:rPr lang="en-US" dirty="0" smtClean="0"/>
              <a:t>Available in Spanish</a:t>
            </a:r>
          </a:p>
          <a:p>
            <a:pPr eaLnBrk="1" hangingPunct="1">
              <a:defRPr/>
            </a:pPr>
            <a:endParaRPr lang="en-US" sz="1400" dirty="0" smtClean="0"/>
          </a:p>
          <a:p>
            <a:pPr eaLnBrk="1" hangingPunct="1">
              <a:defRPr/>
            </a:pPr>
            <a:r>
              <a:rPr lang="en-US" dirty="0" smtClean="0"/>
              <a:t>Includes DVD and CD with supplemental training materials</a:t>
            </a:r>
          </a:p>
          <a:p>
            <a:pPr eaLnBrk="1" hangingPunct="1">
              <a:defRPr/>
            </a:pPr>
            <a:endParaRPr lang="en-US" dirty="0"/>
          </a:p>
        </p:txBody>
      </p:sp>
      <p:pic>
        <p:nvPicPr>
          <p:cNvPr id="32772" name="Picture 4" descr="NGFA Logo - CMYK - 300dpi"/>
          <p:cNvPicPr>
            <a:picLocks noChangeAspect="1" noChangeArrowheads="1"/>
          </p:cNvPicPr>
          <p:nvPr/>
        </p:nvPicPr>
        <p:blipFill>
          <a:blip r:embed="rId3" cstate="print"/>
          <a:srcRect/>
          <a:stretch>
            <a:fillRect/>
          </a:stretch>
        </p:blipFill>
        <p:spPr bwMode="auto">
          <a:xfrm>
            <a:off x="8013700" y="0"/>
            <a:ext cx="1130300" cy="1371600"/>
          </a:xfrm>
          <a:prstGeom prst="rect">
            <a:avLst/>
          </a:prstGeom>
          <a:noFill/>
          <a:ln w="9525">
            <a:noFill/>
            <a:miter lim="800000"/>
            <a:headEnd/>
            <a:tailEnd/>
          </a:ln>
        </p:spPr>
      </p:pic>
      <p:pic>
        <p:nvPicPr>
          <p:cNvPr id="32773" name="Picture 2" descr="C:\Documents and Settings\David Fairfield\My Documents\My Pictures\2geaps.gif"/>
          <p:cNvPicPr>
            <a:picLocks noChangeAspect="1" noChangeArrowheads="1"/>
          </p:cNvPicPr>
          <p:nvPr/>
        </p:nvPicPr>
        <p:blipFill>
          <a:blip r:embed="rId4" cstate="print"/>
          <a:srcRect/>
          <a:stretch>
            <a:fillRect/>
          </a:stretch>
        </p:blipFill>
        <p:spPr bwMode="auto">
          <a:xfrm>
            <a:off x="0" y="0"/>
            <a:ext cx="118745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eaLnBrk="1" hangingPunct="1">
              <a:defRPr/>
            </a:pPr>
            <a:r>
              <a:rPr lang="en-US" b="1" dirty="0" smtClean="0"/>
              <a:t>Sweep Auger Timeline</a:t>
            </a:r>
            <a:endParaRPr lang="en-US" b="1" dirty="0"/>
          </a:p>
        </p:txBody>
      </p:sp>
      <p:sp>
        <p:nvSpPr>
          <p:cNvPr id="3" name="Content Placeholder 2"/>
          <p:cNvSpPr>
            <a:spLocks noGrp="1"/>
          </p:cNvSpPr>
          <p:nvPr>
            <p:ph idx="1"/>
          </p:nvPr>
        </p:nvSpPr>
        <p:spPr>
          <a:xfrm>
            <a:off x="457200" y="1295400"/>
            <a:ext cx="8229600" cy="4835525"/>
          </a:xfrm>
        </p:spPr>
        <p:txBody>
          <a:bodyPr/>
          <a:lstStyle/>
          <a:p>
            <a:pPr eaLnBrk="1" hangingPunct="1">
              <a:defRPr/>
            </a:pPr>
            <a:r>
              <a:rPr lang="en-US" sz="1800" b="1" dirty="0" smtClean="0"/>
              <a:t>September 30, 1996 –</a:t>
            </a:r>
            <a:r>
              <a:rPr lang="en-US" sz="1800" dirty="0" smtClean="0"/>
              <a:t> Following the promulgation of the Grain Handling Standard’s technical amendment, OSHA issued an internal memorandum  with an interpretation  of 1910.272 (g) (1) (ii). </a:t>
            </a:r>
          </a:p>
          <a:p>
            <a:pPr eaLnBrk="1" hangingPunct="1">
              <a:defRPr/>
            </a:pPr>
            <a:endParaRPr lang="en-US" sz="1800" b="1" dirty="0" smtClean="0"/>
          </a:p>
          <a:p>
            <a:pPr eaLnBrk="1" hangingPunct="1">
              <a:defRPr/>
            </a:pPr>
            <a:r>
              <a:rPr lang="en-US" sz="1800" b="1" dirty="0" smtClean="0"/>
              <a:t>January 23, 2008 – </a:t>
            </a:r>
            <a:r>
              <a:rPr lang="en-US" sz="1800" dirty="0" smtClean="0"/>
              <a:t>Insurance representative sends letter to OSHA with questions about employees working in bins with operating equipment. </a:t>
            </a:r>
          </a:p>
          <a:p>
            <a:pPr eaLnBrk="1" hangingPunct="1">
              <a:defRPr/>
            </a:pPr>
            <a:endParaRPr lang="en-US" sz="1800" b="1" dirty="0" smtClean="0"/>
          </a:p>
          <a:p>
            <a:pPr eaLnBrk="1" hangingPunct="1">
              <a:defRPr/>
            </a:pPr>
            <a:r>
              <a:rPr lang="en-US" sz="1800" b="1" dirty="0" smtClean="0"/>
              <a:t>September 29, 2008 – </a:t>
            </a:r>
            <a:r>
              <a:rPr lang="en-US" sz="1800" dirty="0" smtClean="0"/>
              <a:t>OSHA issued a response letter titled, </a:t>
            </a:r>
            <a:r>
              <a:rPr lang="en-US" sz="1800" u="sng" dirty="0" smtClean="0">
                <a:hlinkClick r:id="rId3" tooltip="Grain handlers and engulfment hazards; procedures for unguarded sweep augers."/>
              </a:rPr>
              <a:t>“Grain handlers and engulfment hazards; procedures for unguarded sweep augers.[1910.23(a)(5); 1910.272; 1910.272(e)(2); 1910.272(g)(1)(ii); 1910.272(g)(2</a:t>
            </a:r>
            <a:r>
              <a:rPr lang="en-US" sz="1800" dirty="0" smtClean="0">
                <a:hlinkClick r:id="rId3" tooltip="Grain handlers and engulfment hazards; procedures for unguarded sweep augers."/>
              </a:rPr>
              <a:t>)]</a:t>
            </a:r>
            <a:r>
              <a:rPr lang="en-US" sz="1800" dirty="0" smtClean="0"/>
              <a:t> , “ the Agency states “the standard (1910.272(g)(1)(ii)) is not intended to be prohibition against employees entering grain storage structures while machinery is running.”   OSHA does not recognize 1996 memorandum. </a:t>
            </a:r>
          </a:p>
          <a:p>
            <a:pPr eaLnBrk="1" hangingPunct="1">
              <a:defRPr/>
            </a:pPr>
            <a:endParaRPr lang="en-US" sz="1600" dirty="0" smtClean="0"/>
          </a:p>
          <a:p>
            <a:pPr eaLnBrk="1" hangingPunct="1">
              <a:defRPr/>
            </a:pPr>
            <a:r>
              <a:rPr lang="en-US" sz="1800" b="1" dirty="0" smtClean="0"/>
              <a:t>October 15, 2008 – </a:t>
            </a:r>
            <a:r>
              <a:rPr lang="en-US" sz="1800" dirty="0" smtClean="0"/>
              <a:t>Insurance representative sends second letter to OSHA asking “Can an unguarded sweep auger be in operation (energized) in a grain bin while an employee is inside the bin?” Does not specifically identify what is meant by guarded or unguarded. </a:t>
            </a:r>
          </a:p>
          <a:p>
            <a:pPr eaLnBrk="1" hangingPunct="1">
              <a:defRPr/>
            </a:pPr>
            <a:endParaRPr lang="en-US" sz="1600" dirty="0" smtClean="0"/>
          </a:p>
          <a:p>
            <a:pPr eaLnBrk="1" hangingPunct="1">
              <a:defRPr/>
            </a:pPr>
            <a:endParaRPr lang="en-US" sz="1600" dirty="0" smtClean="0"/>
          </a:p>
          <a:p>
            <a:pPr eaLnBrk="1" hangingPunct="1">
              <a:defRPr/>
            </a:pPr>
            <a:endParaRPr lang="en-US" sz="1600" dirty="0" smtClean="0"/>
          </a:p>
          <a:p>
            <a:pPr eaLnBrk="1" hangingPunct="1">
              <a:defRPr/>
            </a:pPr>
            <a:endParaRPr lang="en-US" dirty="0"/>
          </a:p>
        </p:txBody>
      </p:sp>
    </p:spTree>
    <p:extLst>
      <p:ext uri="{BB962C8B-B14F-4D97-AF65-F5344CB8AC3E}">
        <p14:creationId xmlns="" xmlns:p14="http://schemas.microsoft.com/office/powerpoint/2010/main" val="128191054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pPr eaLnBrk="1" hangingPunct="1">
              <a:defRPr/>
            </a:pP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National </a:t>
            </a:r>
            <a:r>
              <a:rPr lang="en-US" sz="3600" dirty="0">
                <a:solidFill>
                  <a:schemeClr val="tx1"/>
                </a:solidFill>
              </a:rPr>
              <a:t>Grain and Feed Association</a:t>
            </a:r>
            <a:br>
              <a:rPr lang="en-US" sz="3600" dirty="0">
                <a:solidFill>
                  <a:schemeClr val="tx1"/>
                </a:solidFill>
              </a:rPr>
            </a:br>
            <a:r>
              <a:rPr lang="en-US" sz="3600" dirty="0">
                <a:solidFill>
                  <a:schemeClr val="tx1"/>
                </a:solidFill>
              </a:rPr>
              <a:t>Oklahoma Grain and Feed Association</a:t>
            </a:r>
            <a:br>
              <a:rPr lang="en-US" sz="3600" dirty="0">
                <a:solidFill>
                  <a:schemeClr val="tx1"/>
                </a:solidFill>
              </a:rPr>
            </a:br>
            <a:r>
              <a:rPr lang="en-US" sz="3600" dirty="0">
                <a:solidFill>
                  <a:schemeClr val="tx1"/>
                </a:solidFill>
              </a:rPr>
              <a:t>Texas Grain and Feed Association</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Are You Prepared for a Visit From </a:t>
            </a:r>
            <a:r>
              <a:rPr lang="en-US" sz="3600" dirty="0" smtClean="0">
                <a:solidFill>
                  <a:schemeClr val="tx1"/>
                </a:solidFill>
              </a:rPr>
              <a:t>OSHA Seminar? </a:t>
            </a:r>
            <a:r>
              <a:rPr lang="en-US" sz="3600" dirty="0">
                <a:solidFill>
                  <a:schemeClr val="tx1"/>
                </a:solidFill>
              </a:rPr>
              <a:t/>
            </a:r>
            <a:br>
              <a:rPr lang="en-US" sz="3600" dirty="0">
                <a:solidFill>
                  <a:schemeClr val="tx1"/>
                </a:solidFill>
              </a:rPr>
            </a:br>
            <a:endParaRPr lang="en-US" sz="3600" dirty="0"/>
          </a:p>
        </p:txBody>
      </p:sp>
      <p:sp>
        <p:nvSpPr>
          <p:cNvPr id="3" name="Content Placeholder 2"/>
          <p:cNvSpPr>
            <a:spLocks noGrp="1"/>
          </p:cNvSpPr>
          <p:nvPr>
            <p:ph idx="1"/>
          </p:nvPr>
        </p:nvSpPr>
        <p:spPr>
          <a:xfrm>
            <a:off x="533400" y="2327275"/>
            <a:ext cx="8229600" cy="4530725"/>
          </a:xfrm>
        </p:spPr>
        <p:txBody>
          <a:bodyPr/>
          <a:lstStyle/>
          <a:p>
            <a:pPr algn="ctr" eaLnBrk="1" hangingPunct="1">
              <a:buFont typeface="Wingdings" pitchFamily="2" charset="2"/>
              <a:buNone/>
              <a:defRPr/>
            </a:pPr>
            <a:endParaRPr lang="en-US" sz="4400" b="1" dirty="0" smtClean="0">
              <a:solidFill>
                <a:srgbClr val="FFFF00"/>
              </a:solidFill>
            </a:endParaRPr>
          </a:p>
          <a:p>
            <a:pPr algn="ctr" eaLnBrk="1" hangingPunct="1">
              <a:buFont typeface="Wingdings" pitchFamily="2" charset="2"/>
              <a:buNone/>
              <a:defRPr/>
            </a:pPr>
            <a:endParaRPr lang="en-US" sz="4400" b="1" dirty="0" smtClean="0">
              <a:solidFill>
                <a:srgbClr val="FFFF00"/>
              </a:solidFill>
            </a:endParaRPr>
          </a:p>
          <a:p>
            <a:pPr algn="ctr" eaLnBrk="1" hangingPunct="1">
              <a:buFont typeface="Wingdings" pitchFamily="2" charset="2"/>
              <a:buNone/>
              <a:defRPr/>
            </a:pPr>
            <a:r>
              <a:rPr lang="en-US" sz="4400" b="1" dirty="0" smtClean="0">
                <a:solidFill>
                  <a:srgbClr val="FFFF00"/>
                </a:solidFill>
              </a:rPr>
              <a:t>Thank you!!</a:t>
            </a:r>
          </a:p>
          <a:p>
            <a:pPr algn="ctr" eaLnBrk="1" hangingPunct="1">
              <a:buFont typeface="Wingdings" pitchFamily="2" charset="2"/>
              <a:buNone/>
              <a:defRPr/>
            </a:pPr>
            <a:endParaRPr lang="en-US" sz="2400" dirty="0" smtClean="0"/>
          </a:p>
          <a:p>
            <a:pPr algn="ctr" eaLnBrk="1" hangingPunct="1">
              <a:buFont typeface="Wingdings" pitchFamily="2" charset="2"/>
              <a:buNone/>
              <a:defRPr/>
            </a:pPr>
            <a:r>
              <a:rPr lang="en-US" sz="2400" dirty="0" smtClean="0"/>
              <a:t>Jess McCluer</a:t>
            </a:r>
          </a:p>
          <a:p>
            <a:pPr algn="ctr" eaLnBrk="1" hangingPunct="1">
              <a:buFont typeface="Wingdings" pitchFamily="2" charset="2"/>
              <a:buNone/>
              <a:defRPr/>
            </a:pPr>
            <a:r>
              <a:rPr lang="en-US" sz="2400" dirty="0" smtClean="0"/>
              <a:t>National Grain and Feed Association</a:t>
            </a:r>
          </a:p>
          <a:p>
            <a:pPr algn="ctr" eaLnBrk="1" hangingPunct="1">
              <a:buFont typeface="Wingdings" pitchFamily="2" charset="2"/>
              <a:buNone/>
              <a:defRPr/>
            </a:pPr>
            <a:r>
              <a:rPr lang="en-US" sz="2400" dirty="0" smtClean="0"/>
              <a:t>202-289-0873</a:t>
            </a:r>
          </a:p>
          <a:p>
            <a:pPr algn="ctr" eaLnBrk="1" hangingPunct="1">
              <a:buFont typeface="Wingdings" pitchFamily="2" charset="2"/>
              <a:buNone/>
              <a:defRPr/>
            </a:pPr>
            <a:r>
              <a:rPr lang="en-US" sz="2400" dirty="0" smtClean="0"/>
              <a:t>jmccluer@ngfa.org</a:t>
            </a:r>
          </a:p>
          <a:p>
            <a:pPr eaLnBrk="1" hangingPunct="1">
              <a:buFont typeface="Wingdings" pitchFamily="2" charset="2"/>
              <a:buNone/>
              <a:defRPr/>
            </a:pPr>
            <a:endParaRPr lang="en-US" sz="4000" b="1" dirty="0">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17638"/>
          </a:xfrm>
        </p:spPr>
        <p:txBody>
          <a:bodyPr/>
          <a:lstStyle/>
          <a:p>
            <a:pPr eaLnBrk="1" hangingPunct="1">
              <a:defRPr/>
            </a:pPr>
            <a:r>
              <a:rPr lang="en-US" b="1" dirty="0" smtClean="0"/>
              <a:t>Sweep Auger Timeline (cont.)</a:t>
            </a:r>
            <a:endParaRPr lang="en-US" b="1" dirty="0"/>
          </a:p>
        </p:txBody>
      </p:sp>
      <p:sp>
        <p:nvSpPr>
          <p:cNvPr id="3" name="Content Placeholder 2"/>
          <p:cNvSpPr>
            <a:spLocks noGrp="1"/>
          </p:cNvSpPr>
          <p:nvPr>
            <p:ph idx="1"/>
          </p:nvPr>
        </p:nvSpPr>
        <p:spPr>
          <a:xfrm>
            <a:off x="457200" y="1524000"/>
            <a:ext cx="8229600" cy="4911725"/>
          </a:xfrm>
        </p:spPr>
        <p:txBody>
          <a:bodyPr/>
          <a:lstStyle/>
          <a:p>
            <a:pPr eaLnBrk="1" hangingPunct="1">
              <a:defRPr/>
            </a:pPr>
            <a:r>
              <a:rPr lang="en-US" sz="2400" b="1" dirty="0" smtClean="0"/>
              <a:t>January 2009 – </a:t>
            </a:r>
            <a:r>
              <a:rPr lang="en-US" sz="2400" dirty="0" smtClean="0"/>
              <a:t>Industry is made aware of letter after it is posted on OSHA public Web page.  </a:t>
            </a:r>
          </a:p>
          <a:p>
            <a:pPr eaLnBrk="1" hangingPunct="1">
              <a:defRPr/>
            </a:pPr>
            <a:endParaRPr lang="en-US" sz="2400" b="1" dirty="0" smtClean="0"/>
          </a:p>
          <a:p>
            <a:pPr eaLnBrk="1" hangingPunct="1">
              <a:defRPr/>
            </a:pPr>
            <a:r>
              <a:rPr lang="en-US" sz="2400" b="1" dirty="0" smtClean="0"/>
              <a:t>August 2009 </a:t>
            </a:r>
            <a:r>
              <a:rPr lang="en-US" sz="2400" dirty="0" smtClean="0"/>
              <a:t>– Representatives from NGFA and Grain Elevator and Processing Society meet with OSHA to discuss the sweep auger issue. </a:t>
            </a:r>
          </a:p>
          <a:p>
            <a:pPr eaLnBrk="1" hangingPunct="1">
              <a:defRPr/>
            </a:pPr>
            <a:endParaRPr lang="en-US" sz="2400" b="1" dirty="0" smtClean="0"/>
          </a:p>
          <a:p>
            <a:pPr eaLnBrk="1" hangingPunct="1">
              <a:defRPr/>
            </a:pPr>
            <a:r>
              <a:rPr lang="en-US" sz="2400" b="1" dirty="0" smtClean="0"/>
              <a:t>December 24, 2009</a:t>
            </a:r>
            <a:r>
              <a:rPr lang="en-US" sz="2400" dirty="0" smtClean="0"/>
              <a:t> – OSHA issued a letter to insurance  representative stating that it is a violation of 1910.272 (g) (1) (ii)  unless the employer can eliminate all hazards presented by an energized unguarded sweep auger. (Yet to be posted on OSHA public Web page).</a:t>
            </a:r>
          </a:p>
          <a:p>
            <a:pPr eaLnBrk="1" hangingPunct="1">
              <a:defRPr/>
            </a:pPr>
            <a:endParaRPr lang="en-US" sz="1600" dirty="0" smtClean="0"/>
          </a:p>
          <a:p>
            <a:pPr eaLnBrk="1" hangingPunct="1">
              <a:defRPr/>
            </a:pPr>
            <a:endParaRPr lang="en-US" dirty="0"/>
          </a:p>
        </p:txBody>
      </p:sp>
    </p:spTree>
    <p:extLst>
      <p:ext uri="{BB962C8B-B14F-4D97-AF65-F5344CB8AC3E}">
        <p14:creationId xmlns="" xmlns:p14="http://schemas.microsoft.com/office/powerpoint/2010/main" val="8705758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b="1" dirty="0" smtClean="0"/>
              <a:t>Sweep Auger Timeline (cont.)</a:t>
            </a:r>
            <a:endParaRPr lang="en-US" b="1" dirty="0"/>
          </a:p>
        </p:txBody>
      </p:sp>
      <p:sp>
        <p:nvSpPr>
          <p:cNvPr id="3" name="Content Placeholder 2"/>
          <p:cNvSpPr>
            <a:spLocks noGrp="1"/>
          </p:cNvSpPr>
          <p:nvPr>
            <p:ph idx="1"/>
          </p:nvPr>
        </p:nvSpPr>
        <p:spPr>
          <a:xfrm>
            <a:off x="457200" y="1219200"/>
            <a:ext cx="8229600" cy="4530725"/>
          </a:xfrm>
        </p:spPr>
        <p:txBody>
          <a:bodyPr/>
          <a:lstStyle/>
          <a:p>
            <a:pPr eaLnBrk="1" hangingPunct="1">
              <a:defRPr/>
            </a:pPr>
            <a:r>
              <a:rPr lang="en-US" sz="2400" b="1" dirty="0" smtClean="0"/>
              <a:t>February 22, 2010  –</a:t>
            </a:r>
            <a:r>
              <a:rPr lang="en-US" sz="2400" dirty="0" smtClean="0"/>
              <a:t>  NGFA submits letter to OSHA asking them to rescind December 24, 2009 letter and asks to schedule meeting to further discuss issue. </a:t>
            </a:r>
          </a:p>
          <a:p>
            <a:pPr eaLnBrk="1" hangingPunct="1">
              <a:defRPr/>
            </a:pPr>
            <a:endParaRPr lang="en-US" sz="2400" dirty="0" smtClean="0"/>
          </a:p>
          <a:p>
            <a:pPr eaLnBrk="1" hangingPunct="1">
              <a:defRPr/>
            </a:pPr>
            <a:r>
              <a:rPr lang="en-US" sz="2400" b="1" dirty="0" smtClean="0"/>
              <a:t>April 2010 </a:t>
            </a:r>
            <a:r>
              <a:rPr lang="en-US" sz="2400" dirty="0" smtClean="0"/>
              <a:t>– OSHA declines to meet with NGFA unless they identify specific parts of the December 24 the letter to discuss. </a:t>
            </a:r>
          </a:p>
          <a:p>
            <a:pPr eaLnBrk="1" hangingPunct="1">
              <a:buFont typeface="Wingdings" pitchFamily="2" charset="2"/>
              <a:buNone/>
              <a:defRPr/>
            </a:pPr>
            <a:endParaRPr lang="en-US" sz="2400" dirty="0" smtClean="0"/>
          </a:p>
          <a:p>
            <a:pPr eaLnBrk="1" hangingPunct="1">
              <a:defRPr/>
            </a:pPr>
            <a:r>
              <a:rPr lang="en-US" sz="2400" b="1" dirty="0" smtClean="0"/>
              <a:t>May 4, 2010 – </a:t>
            </a:r>
            <a:r>
              <a:rPr lang="en-US" sz="2400" dirty="0" smtClean="0"/>
              <a:t>NGFA submits letter to OSHA  that points to several conflicts between OSHA’s statements in the Dec. 24</a:t>
            </a:r>
            <a:r>
              <a:rPr lang="en-US" sz="2400" baseline="30000" dirty="0" smtClean="0"/>
              <a:t>th</a:t>
            </a:r>
            <a:r>
              <a:rPr lang="en-US" sz="2400" dirty="0" smtClean="0"/>
              <a:t> letter compared to its current standards. The NGFA also cited how previous correspondence between the agency and the NGFA regarding deenergization was not referenced in the Dec. 24 OSHA letter.</a:t>
            </a:r>
          </a:p>
          <a:p>
            <a:pPr eaLnBrk="1" hangingPunct="1">
              <a:defRPr/>
            </a:pPr>
            <a:endParaRPr lang="en-US" dirty="0"/>
          </a:p>
        </p:txBody>
      </p:sp>
    </p:spTree>
    <p:extLst>
      <p:ext uri="{BB962C8B-B14F-4D97-AF65-F5344CB8AC3E}">
        <p14:creationId xmlns="" xmlns:p14="http://schemas.microsoft.com/office/powerpoint/2010/main" val="41676273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b="1" dirty="0" smtClean="0"/>
              <a:t>Sweep Auger Timeline (cont.)</a:t>
            </a:r>
            <a:endParaRPr lang="en-US" b="1" dirty="0"/>
          </a:p>
        </p:txBody>
      </p:sp>
      <p:sp>
        <p:nvSpPr>
          <p:cNvPr id="3" name="Content Placeholder 2"/>
          <p:cNvSpPr>
            <a:spLocks noGrp="1"/>
          </p:cNvSpPr>
          <p:nvPr>
            <p:ph idx="1"/>
          </p:nvPr>
        </p:nvSpPr>
        <p:spPr>
          <a:xfrm>
            <a:off x="457200" y="1219200"/>
            <a:ext cx="8229600" cy="4530725"/>
          </a:xfrm>
        </p:spPr>
        <p:txBody>
          <a:bodyPr/>
          <a:lstStyle/>
          <a:p>
            <a:pPr eaLnBrk="1" hangingPunct="1">
              <a:defRPr/>
            </a:pPr>
            <a:r>
              <a:rPr lang="en-US" sz="2400" b="1" dirty="0" smtClean="0"/>
              <a:t>October 7, 2010 –  </a:t>
            </a:r>
            <a:r>
              <a:rPr lang="en-US" sz="2400" dirty="0" smtClean="0"/>
              <a:t>Members of the NGFA Safety, Health and Environmental Quality Committee meet with senior OSHA staff to discuss the issues raised in the May 4 letter and to provide and economic analysis of the letter’s current and future impact on industry. </a:t>
            </a:r>
            <a:endParaRPr lang="en-US" dirty="0"/>
          </a:p>
        </p:txBody>
      </p:sp>
    </p:spTree>
    <p:extLst>
      <p:ext uri="{BB962C8B-B14F-4D97-AF65-F5344CB8AC3E}">
        <p14:creationId xmlns="" xmlns:p14="http://schemas.microsoft.com/office/powerpoint/2010/main" val="41676273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4875</TotalTime>
  <Words>5669</Words>
  <Application>Microsoft Office PowerPoint</Application>
  <PresentationFormat>On-screen Show (4:3)</PresentationFormat>
  <Paragraphs>700</Paragraphs>
  <Slides>60</Slides>
  <Notes>59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Globe</vt:lpstr>
      <vt:lpstr>     National Grain and Feed Association Oklahoma Grain and Feed Association Texas Grain and Feed Association  Are You Prepared for a Visit From OSHA Seminar   Update on Emerging and Evolving Regulatory Issues – OSHA   </vt:lpstr>
      <vt:lpstr> Top OSHA Issues Affecting Grain Handling and Processing Facilities </vt:lpstr>
      <vt:lpstr>OSHA Sweep Auger Letter of Interpretation  </vt:lpstr>
      <vt:lpstr>OSHA Sweep Auger Letter of Interpretation</vt:lpstr>
      <vt:lpstr>What Does the Letter Mean?</vt:lpstr>
      <vt:lpstr>Sweep Auger Timeline</vt:lpstr>
      <vt:lpstr>Sweep Auger Timeline (cont.)</vt:lpstr>
      <vt:lpstr>Sweep Auger Timeline (cont.)</vt:lpstr>
      <vt:lpstr>Sweep Auger Timeline (cont.)</vt:lpstr>
      <vt:lpstr>What Should I Do? </vt:lpstr>
      <vt:lpstr> Next Steps </vt:lpstr>
      <vt:lpstr>OSHA Enforcement</vt:lpstr>
      <vt:lpstr>FY 2006–FY 2010 Inspections Conducted</vt:lpstr>
      <vt:lpstr>FY 2006–FY 2010 Total Violations Issued</vt:lpstr>
      <vt:lpstr>FY 2006–FY 2010 Percent of Total Violations Issued as Serious</vt:lpstr>
      <vt:lpstr>FY 2006–FY 2010 Percent of Total Violations Issued As Serious, Willful, and Repeat</vt:lpstr>
      <vt:lpstr>FY 1990 – FY 2010 (Oct 1 – Sept 3) Significant Enforcement Cases</vt:lpstr>
      <vt:lpstr>FY 1990 – FY 2010(Oct 1 – Sept 3) Egregious Cases</vt:lpstr>
      <vt:lpstr>OSHA 2010 Inspections 1/1/2010 to 10/31/2010</vt:lpstr>
      <vt:lpstr>Top Citations, SIC 4221 1/1/2010 to 10/31/2010 – OSHA Database</vt:lpstr>
      <vt:lpstr>Top Citations, SIC 2048 1/1/2010 to 10/31/2010 – OSHA Database</vt:lpstr>
      <vt:lpstr>Top Citations, SIC 5153 1/1/2010 to 10/31/2010 – OSHA Database</vt:lpstr>
      <vt:lpstr>Announced Emphasis Programs</vt:lpstr>
      <vt:lpstr>Region V REP Announcement</vt:lpstr>
      <vt:lpstr>OSHA Inspections/Citations –  Grain Elevators (SIC 5153) </vt:lpstr>
      <vt:lpstr>OSHA Inspections/Citations –  Feed Mills (SIC 2048)</vt:lpstr>
      <vt:lpstr>OSHA Penalties –  Grain Elevators</vt:lpstr>
      <vt:lpstr>OSHA Penalties –  Feed Mills</vt:lpstr>
      <vt:lpstr>Federal Versus State  OSHA Activity - Past 12 Months</vt:lpstr>
      <vt:lpstr>Slide 30</vt:lpstr>
      <vt:lpstr>State OSHA Inspections/Citations at  Feed Mills - Past 12 Months</vt:lpstr>
      <vt:lpstr>       What to Expect in FY 2011 and Beyond General Enforcement Overview </vt:lpstr>
      <vt:lpstr>Citation and Enforcement: FY 2010 Enforcement Overview</vt:lpstr>
      <vt:lpstr>The New OSHA: An Overview</vt:lpstr>
      <vt:lpstr>The New OSHA: An Overview</vt:lpstr>
      <vt:lpstr>Citation and Enforcement: General Duty Clause Enforcement</vt:lpstr>
      <vt:lpstr>Citation and Enforcement: Repeat Violations</vt:lpstr>
      <vt:lpstr>Citation and Enforcement: SVEP Program</vt:lpstr>
      <vt:lpstr>Citation and Enforcement: SVEP Program</vt:lpstr>
      <vt:lpstr>Citation and Enforcement: Consequences of Placement into SVEP Program</vt:lpstr>
      <vt:lpstr>Citation and Enforcement: Consequences of Placement into SVEP Program</vt:lpstr>
      <vt:lpstr>Citation and Enforcement: Consequences of Placement into SVEP Program</vt:lpstr>
      <vt:lpstr>Citation and Enforcement: Consequences of Placement into SVEP Program</vt:lpstr>
      <vt:lpstr>Citation and Enforcement: Consequences of Placement into SVEP Program</vt:lpstr>
      <vt:lpstr>Citation and Enforcement: SVEP Program—Unanswered Questions</vt:lpstr>
      <vt:lpstr>Citation and Enforcement: Penalty Enhancement</vt:lpstr>
      <vt:lpstr>Citation and Enforcement: Penalty Enhancement</vt:lpstr>
      <vt:lpstr>Citation and Enforcement: Penalty Enhancement</vt:lpstr>
      <vt:lpstr>       OSHA Letter to Industry on Grain-Bin Entry Procedures</vt:lpstr>
      <vt:lpstr>August 4th Speech,  Dr. David Michaels, Head of OSHA</vt:lpstr>
      <vt:lpstr>Slide 51</vt:lpstr>
      <vt:lpstr>Deaths per Year   Commercial Sites due to Grain Entrapment</vt:lpstr>
      <vt:lpstr>August 4th Letter,  Dr. David Michaels, Head of OSHA</vt:lpstr>
      <vt:lpstr> Letter to Industry on Grain Bin-Entry Procedures (cont.) </vt:lpstr>
      <vt:lpstr>Slide 55</vt:lpstr>
      <vt:lpstr>October 15 Internal OSHA Letter</vt:lpstr>
      <vt:lpstr>Recent OSHA Fines in Grain Industry Involving Confined Space Entry</vt:lpstr>
      <vt:lpstr>NGFA Bin-Entry Training Materials</vt:lpstr>
      <vt:lpstr>NGFA/GEAPS  General Safety DVD</vt:lpstr>
      <vt:lpstr>     National Grain and Feed Association Oklahoma Grain and Feed Association Texas Grain and Feed Association  Are You Prepared for a Visit From OSHA Seminar?  </vt:lpstr>
    </vt:vector>
  </TitlesOfParts>
  <Company>NGFA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dc:creator>
  <cp:lastModifiedBy> </cp:lastModifiedBy>
  <cp:revision>457</cp:revision>
  <cp:lastPrinted>2011-01-05T03:36:31Z</cp:lastPrinted>
  <dcterms:created xsi:type="dcterms:W3CDTF">2007-11-30T14:04:03Z</dcterms:created>
  <dcterms:modified xsi:type="dcterms:W3CDTF">2011-01-06T20:12:57Z</dcterms:modified>
</cp:coreProperties>
</file>